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9" r:id="rId4"/>
  </p:sldMasterIdLst>
  <p:notesMasterIdLst>
    <p:notesMasterId r:id="rId17"/>
  </p:notesMasterIdLst>
  <p:handoutMasterIdLst>
    <p:handoutMasterId r:id="rId18"/>
  </p:handoutMasterIdLst>
  <p:sldIdLst>
    <p:sldId id="256" r:id="rId5"/>
    <p:sldId id="260" r:id="rId6"/>
    <p:sldId id="261" r:id="rId7"/>
    <p:sldId id="371" r:id="rId8"/>
    <p:sldId id="373" r:id="rId9"/>
    <p:sldId id="362" r:id="rId10"/>
    <p:sldId id="369" r:id="rId11"/>
    <p:sldId id="258" r:id="rId12"/>
    <p:sldId id="259" r:id="rId13"/>
    <p:sldId id="374" r:id="rId14"/>
    <p:sldId id="375" r:id="rId15"/>
    <p:sldId id="3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5269"/>
    <a:srgbClr val="AC0D35"/>
    <a:srgbClr val="EDE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EA0467-3A10-F546-B31A-5D09426858C0}" v="1" dt="2024-02-07T18:25:24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15"/>
    <p:restoredTop sz="86549" autoAdjust="0"/>
  </p:normalViewPr>
  <p:slideViewPr>
    <p:cSldViewPr snapToGrid="0" snapToObjects="1">
      <p:cViewPr varScale="1">
        <p:scale>
          <a:sx n="106" d="100"/>
          <a:sy n="106" d="100"/>
        </p:scale>
        <p:origin x="101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41CA5F-5173-43A4-AA85-244E23B3517F}" type="doc">
      <dgm:prSet loTypeId="urn:microsoft.com/office/officeart/2005/8/layout/cycle7" loCatId="cycle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8C70458-AC81-4FFD-805C-AF175E08BBBA}">
      <dgm:prSet phldrT="[Text]" custT="1"/>
      <dgm:spPr>
        <a:solidFill>
          <a:srgbClr val="AC0D35"/>
        </a:solidFill>
      </dgm:spPr>
      <dgm:t>
        <a:bodyPr/>
        <a:lstStyle/>
        <a:p>
          <a:r>
            <a:rPr lang="et-EE" sz="1400" b="1" i="0" dirty="0"/>
            <a:t>1. Võimekas </a:t>
          </a:r>
          <a:r>
            <a:rPr lang="et-EE" sz="1400" b="1" i="0" dirty="0" err="1"/>
            <a:t>vabakond</a:t>
          </a:r>
          <a:r>
            <a:rPr lang="et-EE" sz="1400" b="1" i="0" dirty="0"/>
            <a:t> – vabakonnas on tihedad sidemed ja hea koostöö, ühendused on hästi juhitud, suutlikud muutuste juhtijad ning oma tegevuses eetilised ja innovatiivsed.</a:t>
          </a:r>
          <a:endParaRPr lang="en-US" sz="1400" dirty="0">
            <a:effectLst/>
            <a:latin typeface="+mj-lt"/>
          </a:endParaRPr>
        </a:p>
      </dgm:t>
    </dgm:pt>
    <dgm:pt modelId="{151FFF29-2038-451C-8DB5-0C978A44E466}" type="parTrans" cxnId="{4E6CEFFF-AD20-4AE2-B888-E29CC8618E29}">
      <dgm:prSet/>
      <dgm:spPr/>
      <dgm:t>
        <a:bodyPr/>
        <a:lstStyle/>
        <a:p>
          <a:endParaRPr lang="en-US" sz="1400">
            <a:effectLst/>
            <a:latin typeface="+mj-lt"/>
          </a:endParaRPr>
        </a:p>
      </dgm:t>
    </dgm:pt>
    <dgm:pt modelId="{9E2EB632-0C7E-40A3-9263-31240281CD80}" type="sibTrans" cxnId="{4E6CEFFF-AD20-4AE2-B888-E29CC8618E29}">
      <dgm:prSet custT="1"/>
      <dgm:spPr/>
      <dgm:t>
        <a:bodyPr/>
        <a:lstStyle/>
        <a:p>
          <a:endParaRPr lang="en-US" sz="1400">
            <a:effectLst/>
            <a:latin typeface="+mj-lt"/>
          </a:endParaRPr>
        </a:p>
      </dgm:t>
    </dgm:pt>
    <dgm:pt modelId="{EEE9BBCD-9C81-4CD1-9686-E6F6670522DC}">
      <dgm:prSet phldrT="[Text]" custT="1"/>
      <dgm:spPr>
        <a:solidFill>
          <a:srgbClr val="AC0D35"/>
        </a:solidFill>
      </dgm:spPr>
      <dgm:t>
        <a:bodyPr/>
        <a:lstStyle/>
        <a:p>
          <a:r>
            <a:rPr lang="et-EE" sz="1400" b="1" i="0" dirty="0"/>
            <a:t>2. Huvikaitse – </a:t>
          </a:r>
          <a:r>
            <a:rPr lang="et-EE" sz="1400" b="1" i="0" dirty="0" err="1"/>
            <a:t>vabakond</a:t>
          </a:r>
          <a:r>
            <a:rPr lang="et-EE" sz="1400" b="1" i="0" dirty="0"/>
            <a:t> tegutseb usalduslikus partnerluses avaliku võimuga, et edendada avatud valitsemist ja kaitsta avalikke huve.</a:t>
          </a:r>
          <a:endParaRPr lang="en-US" sz="1400" dirty="0">
            <a:effectLst/>
            <a:latin typeface="+mj-lt"/>
          </a:endParaRPr>
        </a:p>
      </dgm:t>
    </dgm:pt>
    <dgm:pt modelId="{D42855CB-FD03-4034-AE0C-18959C9DE72B}" type="parTrans" cxnId="{0772FDE9-BFE4-4529-85F2-561C72332885}">
      <dgm:prSet/>
      <dgm:spPr/>
      <dgm:t>
        <a:bodyPr/>
        <a:lstStyle/>
        <a:p>
          <a:endParaRPr lang="en-US" sz="1400">
            <a:effectLst/>
            <a:latin typeface="+mj-lt"/>
          </a:endParaRPr>
        </a:p>
      </dgm:t>
    </dgm:pt>
    <dgm:pt modelId="{22E32AC8-1180-4A45-A385-E428CFCDB3BF}" type="sibTrans" cxnId="{0772FDE9-BFE4-4529-85F2-561C72332885}">
      <dgm:prSet custT="1"/>
      <dgm:spPr/>
      <dgm:t>
        <a:bodyPr/>
        <a:lstStyle/>
        <a:p>
          <a:endParaRPr lang="en-US" sz="1400">
            <a:effectLst/>
            <a:latin typeface="+mj-lt"/>
          </a:endParaRPr>
        </a:p>
      </dgm:t>
    </dgm:pt>
    <dgm:pt modelId="{1EA03D17-4613-45CC-9606-62D31714954F}">
      <dgm:prSet custT="1"/>
      <dgm:spPr>
        <a:solidFill>
          <a:srgbClr val="AC0D35"/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et-EE" sz="1400" b="1" i="0" dirty="0"/>
            <a:t>3. Kasvulava – Eestis on üha enam inimesi, kes oskavad, suudavad ja tahavad kestlikult osaleda nii kogukondlikes kui ka ühiskondlikes asjades.</a:t>
          </a:r>
          <a:endParaRPr lang="en-US" sz="1400" dirty="0">
            <a:effectLst/>
            <a:latin typeface="+mj-lt"/>
          </a:endParaRPr>
        </a:p>
      </dgm:t>
    </dgm:pt>
    <dgm:pt modelId="{BFC3930E-B865-434C-8754-F699CD0D0770}" type="parTrans" cxnId="{CC635CBC-51DF-41B9-A8D5-10E4E3F8CC94}">
      <dgm:prSet/>
      <dgm:spPr/>
      <dgm:t>
        <a:bodyPr/>
        <a:lstStyle/>
        <a:p>
          <a:endParaRPr lang="en-US" sz="1400">
            <a:effectLst/>
            <a:latin typeface="+mj-lt"/>
          </a:endParaRPr>
        </a:p>
      </dgm:t>
    </dgm:pt>
    <dgm:pt modelId="{3280FF7C-8561-47C5-8D22-E146C130CC4A}" type="sibTrans" cxnId="{CC635CBC-51DF-41B9-A8D5-10E4E3F8CC94}">
      <dgm:prSet custT="1"/>
      <dgm:spPr/>
      <dgm:t>
        <a:bodyPr/>
        <a:lstStyle/>
        <a:p>
          <a:endParaRPr lang="en-US" sz="1400">
            <a:effectLst/>
            <a:latin typeface="+mj-lt"/>
          </a:endParaRPr>
        </a:p>
      </dgm:t>
    </dgm:pt>
    <dgm:pt modelId="{FD299052-C8CD-4C81-A5CB-DD1264A4395F}" type="pres">
      <dgm:prSet presAssocID="{1241CA5F-5173-43A4-AA85-244E23B3517F}" presName="Name0" presStyleCnt="0">
        <dgm:presLayoutVars>
          <dgm:dir/>
          <dgm:resizeHandles val="exact"/>
        </dgm:presLayoutVars>
      </dgm:prSet>
      <dgm:spPr/>
    </dgm:pt>
    <dgm:pt modelId="{BDCD494B-ED47-4E99-BB9D-14495DE0796F}" type="pres">
      <dgm:prSet presAssocID="{C8C70458-AC81-4FFD-805C-AF175E08BBBA}" presName="node" presStyleLbl="node1" presStyleIdx="0" presStyleCnt="3" custScaleX="130334" custScaleY="200533" custRadScaleRad="90366" custRadScaleInc="-1136">
        <dgm:presLayoutVars>
          <dgm:bulletEnabled val="1"/>
        </dgm:presLayoutVars>
      </dgm:prSet>
      <dgm:spPr/>
    </dgm:pt>
    <dgm:pt modelId="{336AD360-8BB4-440C-BB3C-085C238CF1E0}" type="pres">
      <dgm:prSet presAssocID="{9E2EB632-0C7E-40A3-9263-31240281CD80}" presName="sibTrans" presStyleLbl="sibTrans2D1" presStyleIdx="0" presStyleCnt="3"/>
      <dgm:spPr/>
    </dgm:pt>
    <dgm:pt modelId="{1A812A48-6BC3-4EA4-B77F-0232980F2113}" type="pres">
      <dgm:prSet presAssocID="{9E2EB632-0C7E-40A3-9263-31240281CD80}" presName="connectorText" presStyleLbl="sibTrans2D1" presStyleIdx="0" presStyleCnt="3"/>
      <dgm:spPr/>
    </dgm:pt>
    <dgm:pt modelId="{C23048CD-6248-4104-8E9A-F7B5C97581D3}" type="pres">
      <dgm:prSet presAssocID="{EEE9BBCD-9C81-4CD1-9686-E6F6670522DC}" presName="node" presStyleLbl="node1" presStyleIdx="1" presStyleCnt="3" custScaleX="123527" custScaleY="200533" custRadScaleRad="92619" custRadScaleInc="-2475">
        <dgm:presLayoutVars>
          <dgm:bulletEnabled val="1"/>
        </dgm:presLayoutVars>
      </dgm:prSet>
      <dgm:spPr/>
    </dgm:pt>
    <dgm:pt modelId="{4378052C-F2BD-44E8-8EC7-B966FD210ED4}" type="pres">
      <dgm:prSet presAssocID="{22E32AC8-1180-4A45-A385-E428CFCDB3BF}" presName="sibTrans" presStyleLbl="sibTrans2D1" presStyleIdx="1" presStyleCnt="3"/>
      <dgm:spPr/>
    </dgm:pt>
    <dgm:pt modelId="{E93F2234-05A9-4673-8B0F-E731F459437E}" type="pres">
      <dgm:prSet presAssocID="{22E32AC8-1180-4A45-A385-E428CFCDB3BF}" presName="connectorText" presStyleLbl="sibTrans2D1" presStyleIdx="1" presStyleCnt="3"/>
      <dgm:spPr/>
    </dgm:pt>
    <dgm:pt modelId="{4587B72C-B42E-442F-9798-46D948230FD0}" type="pres">
      <dgm:prSet presAssocID="{1EA03D17-4613-45CC-9606-62D31714954F}" presName="node" presStyleLbl="node1" presStyleIdx="2" presStyleCnt="3" custScaleX="123527" custScaleY="200533" custRadScaleRad="93453" custRadScaleInc="2938">
        <dgm:presLayoutVars>
          <dgm:bulletEnabled val="1"/>
        </dgm:presLayoutVars>
      </dgm:prSet>
      <dgm:spPr/>
    </dgm:pt>
    <dgm:pt modelId="{ACCB6C8E-D47E-4DE2-92B7-22C7F89559F0}" type="pres">
      <dgm:prSet presAssocID="{3280FF7C-8561-47C5-8D22-E146C130CC4A}" presName="sibTrans" presStyleLbl="sibTrans2D1" presStyleIdx="2" presStyleCnt="3"/>
      <dgm:spPr/>
    </dgm:pt>
    <dgm:pt modelId="{8A65E47B-6C03-4036-A861-B1D22DEFD6CD}" type="pres">
      <dgm:prSet presAssocID="{3280FF7C-8561-47C5-8D22-E146C130CC4A}" presName="connectorText" presStyleLbl="sibTrans2D1" presStyleIdx="2" presStyleCnt="3"/>
      <dgm:spPr/>
    </dgm:pt>
  </dgm:ptLst>
  <dgm:cxnLst>
    <dgm:cxn modelId="{EF807B10-CD2E-4C9A-A6C1-70DCDAF498E7}" type="presOf" srcId="{9E2EB632-0C7E-40A3-9263-31240281CD80}" destId="{1A812A48-6BC3-4EA4-B77F-0232980F2113}" srcOrd="1" destOrd="0" presId="urn:microsoft.com/office/officeart/2005/8/layout/cycle7"/>
    <dgm:cxn modelId="{E6E49C23-EB7F-4885-BAE2-4BBA6E74E260}" type="presOf" srcId="{1EA03D17-4613-45CC-9606-62D31714954F}" destId="{4587B72C-B42E-442F-9798-46D948230FD0}" srcOrd="0" destOrd="0" presId="urn:microsoft.com/office/officeart/2005/8/layout/cycle7"/>
    <dgm:cxn modelId="{9680765D-189C-40A8-BA33-8590A9E7983A}" type="presOf" srcId="{22E32AC8-1180-4A45-A385-E428CFCDB3BF}" destId="{4378052C-F2BD-44E8-8EC7-B966FD210ED4}" srcOrd="0" destOrd="0" presId="urn:microsoft.com/office/officeart/2005/8/layout/cycle7"/>
    <dgm:cxn modelId="{F3E48D70-0072-478D-9F31-FFE7C1DAFE3A}" type="presOf" srcId="{1241CA5F-5173-43A4-AA85-244E23B3517F}" destId="{FD299052-C8CD-4C81-A5CB-DD1264A4395F}" srcOrd="0" destOrd="0" presId="urn:microsoft.com/office/officeart/2005/8/layout/cycle7"/>
    <dgm:cxn modelId="{11CC4FAC-BAC3-42C8-B6DE-10303694E0EA}" type="presOf" srcId="{EEE9BBCD-9C81-4CD1-9686-E6F6670522DC}" destId="{C23048CD-6248-4104-8E9A-F7B5C97581D3}" srcOrd="0" destOrd="0" presId="urn:microsoft.com/office/officeart/2005/8/layout/cycle7"/>
    <dgm:cxn modelId="{A6275DB2-92E7-4BE9-BC4E-8BF162E8ED4F}" type="presOf" srcId="{C8C70458-AC81-4FFD-805C-AF175E08BBBA}" destId="{BDCD494B-ED47-4E99-BB9D-14495DE0796F}" srcOrd="0" destOrd="0" presId="urn:microsoft.com/office/officeart/2005/8/layout/cycle7"/>
    <dgm:cxn modelId="{98C644BA-E610-469D-8C9B-0333A1547F19}" type="presOf" srcId="{3280FF7C-8561-47C5-8D22-E146C130CC4A}" destId="{8A65E47B-6C03-4036-A861-B1D22DEFD6CD}" srcOrd="1" destOrd="0" presId="urn:microsoft.com/office/officeart/2005/8/layout/cycle7"/>
    <dgm:cxn modelId="{CC635CBC-51DF-41B9-A8D5-10E4E3F8CC94}" srcId="{1241CA5F-5173-43A4-AA85-244E23B3517F}" destId="{1EA03D17-4613-45CC-9606-62D31714954F}" srcOrd="2" destOrd="0" parTransId="{BFC3930E-B865-434C-8754-F699CD0D0770}" sibTransId="{3280FF7C-8561-47C5-8D22-E146C130CC4A}"/>
    <dgm:cxn modelId="{D4DAF4CA-6EBE-4E94-A8C6-74583E5E4188}" type="presOf" srcId="{9E2EB632-0C7E-40A3-9263-31240281CD80}" destId="{336AD360-8BB4-440C-BB3C-085C238CF1E0}" srcOrd="0" destOrd="0" presId="urn:microsoft.com/office/officeart/2005/8/layout/cycle7"/>
    <dgm:cxn modelId="{39BD80D9-86A9-4A4E-9489-61ACD73181AD}" type="presOf" srcId="{3280FF7C-8561-47C5-8D22-E146C130CC4A}" destId="{ACCB6C8E-D47E-4DE2-92B7-22C7F89559F0}" srcOrd="0" destOrd="0" presId="urn:microsoft.com/office/officeart/2005/8/layout/cycle7"/>
    <dgm:cxn modelId="{0772FDE9-BFE4-4529-85F2-561C72332885}" srcId="{1241CA5F-5173-43A4-AA85-244E23B3517F}" destId="{EEE9BBCD-9C81-4CD1-9686-E6F6670522DC}" srcOrd="1" destOrd="0" parTransId="{D42855CB-FD03-4034-AE0C-18959C9DE72B}" sibTransId="{22E32AC8-1180-4A45-A385-E428CFCDB3BF}"/>
    <dgm:cxn modelId="{C36691F2-D205-490F-8F58-D0020205A7E6}" type="presOf" srcId="{22E32AC8-1180-4A45-A385-E428CFCDB3BF}" destId="{E93F2234-05A9-4673-8B0F-E731F459437E}" srcOrd="1" destOrd="0" presId="urn:microsoft.com/office/officeart/2005/8/layout/cycle7"/>
    <dgm:cxn modelId="{4E6CEFFF-AD20-4AE2-B888-E29CC8618E29}" srcId="{1241CA5F-5173-43A4-AA85-244E23B3517F}" destId="{C8C70458-AC81-4FFD-805C-AF175E08BBBA}" srcOrd="0" destOrd="0" parTransId="{151FFF29-2038-451C-8DB5-0C978A44E466}" sibTransId="{9E2EB632-0C7E-40A3-9263-31240281CD80}"/>
    <dgm:cxn modelId="{19DB8BC7-BAA6-4656-98AF-204A0AE23E9E}" type="presParOf" srcId="{FD299052-C8CD-4C81-A5CB-DD1264A4395F}" destId="{BDCD494B-ED47-4E99-BB9D-14495DE0796F}" srcOrd="0" destOrd="0" presId="urn:microsoft.com/office/officeart/2005/8/layout/cycle7"/>
    <dgm:cxn modelId="{B23662AB-4788-403D-9582-C08F6B86D2E4}" type="presParOf" srcId="{FD299052-C8CD-4C81-A5CB-DD1264A4395F}" destId="{336AD360-8BB4-440C-BB3C-085C238CF1E0}" srcOrd="1" destOrd="0" presId="urn:microsoft.com/office/officeart/2005/8/layout/cycle7"/>
    <dgm:cxn modelId="{7A1C61CA-3B25-4555-818C-FDACC08104AE}" type="presParOf" srcId="{336AD360-8BB4-440C-BB3C-085C238CF1E0}" destId="{1A812A48-6BC3-4EA4-B77F-0232980F2113}" srcOrd="0" destOrd="0" presId="urn:microsoft.com/office/officeart/2005/8/layout/cycle7"/>
    <dgm:cxn modelId="{6571A40B-8770-4986-980D-D557BF74F71E}" type="presParOf" srcId="{FD299052-C8CD-4C81-A5CB-DD1264A4395F}" destId="{C23048CD-6248-4104-8E9A-F7B5C97581D3}" srcOrd="2" destOrd="0" presId="urn:microsoft.com/office/officeart/2005/8/layout/cycle7"/>
    <dgm:cxn modelId="{C572BBBC-6299-4D75-991C-393AFD68E302}" type="presParOf" srcId="{FD299052-C8CD-4C81-A5CB-DD1264A4395F}" destId="{4378052C-F2BD-44E8-8EC7-B966FD210ED4}" srcOrd="3" destOrd="0" presId="urn:microsoft.com/office/officeart/2005/8/layout/cycle7"/>
    <dgm:cxn modelId="{D3733264-8D34-41FA-ABE5-3D4907C6E880}" type="presParOf" srcId="{4378052C-F2BD-44E8-8EC7-B966FD210ED4}" destId="{E93F2234-05A9-4673-8B0F-E731F459437E}" srcOrd="0" destOrd="0" presId="urn:microsoft.com/office/officeart/2005/8/layout/cycle7"/>
    <dgm:cxn modelId="{E3922068-8823-4CF4-AA26-45785ED4A928}" type="presParOf" srcId="{FD299052-C8CD-4C81-A5CB-DD1264A4395F}" destId="{4587B72C-B42E-442F-9798-46D948230FD0}" srcOrd="4" destOrd="0" presId="urn:microsoft.com/office/officeart/2005/8/layout/cycle7"/>
    <dgm:cxn modelId="{B6AEF3B0-7394-444D-8E5F-DD5606111E2B}" type="presParOf" srcId="{FD299052-C8CD-4C81-A5CB-DD1264A4395F}" destId="{ACCB6C8E-D47E-4DE2-92B7-22C7F89559F0}" srcOrd="5" destOrd="0" presId="urn:microsoft.com/office/officeart/2005/8/layout/cycle7"/>
    <dgm:cxn modelId="{2560E456-6966-4B7F-BF5B-617F28EBBD66}" type="presParOf" srcId="{ACCB6C8E-D47E-4DE2-92B7-22C7F89559F0}" destId="{8A65E47B-6C03-4036-A861-B1D22DEFD6C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D494B-ED47-4E99-BB9D-14495DE0796F}">
      <dsp:nvSpPr>
        <dsp:cNvPr id="0" name=""/>
        <dsp:cNvSpPr/>
      </dsp:nvSpPr>
      <dsp:spPr>
        <a:xfrm>
          <a:off x="1152000" y="225814"/>
          <a:ext cx="2259510" cy="1738250"/>
        </a:xfrm>
        <a:prstGeom prst="roundRect">
          <a:avLst>
            <a:gd name="adj" fmla="val 10000"/>
          </a:avLst>
        </a:prstGeom>
        <a:solidFill>
          <a:srgbClr val="AC0D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1" i="0" kern="1200" dirty="0"/>
            <a:t>1. Võimekas </a:t>
          </a:r>
          <a:r>
            <a:rPr lang="et-EE" sz="1400" b="1" i="0" kern="1200" dirty="0" err="1"/>
            <a:t>vabakond</a:t>
          </a:r>
          <a:r>
            <a:rPr lang="et-EE" sz="1400" b="1" i="0" kern="1200" dirty="0"/>
            <a:t> – vabakonnas on tihedad sidemed ja hea koostöö, ühendused on hästi juhitud, suutlikud muutuste juhtijad ning oma tegevuses eetilised ja innovatiivsed.</a:t>
          </a:r>
          <a:endParaRPr lang="en-US" sz="1400" kern="1200" dirty="0">
            <a:effectLst/>
            <a:latin typeface="+mj-lt"/>
          </a:endParaRPr>
        </a:p>
      </dsp:txBody>
      <dsp:txXfrm>
        <a:off x="1202912" y="276726"/>
        <a:ext cx="2157686" cy="1636426"/>
      </dsp:txXfrm>
    </dsp:sp>
    <dsp:sp modelId="{336AD360-8BB4-440C-BB3C-085C238CF1E0}">
      <dsp:nvSpPr>
        <dsp:cNvPr id="0" name=""/>
        <dsp:cNvSpPr/>
      </dsp:nvSpPr>
      <dsp:spPr>
        <a:xfrm rot="3510168">
          <a:off x="2737266" y="2055853"/>
          <a:ext cx="452440" cy="30338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effectLst/>
            <a:latin typeface="+mj-lt"/>
          </a:endParaRPr>
        </a:p>
      </dsp:txBody>
      <dsp:txXfrm>
        <a:off x="2828282" y="2116530"/>
        <a:ext cx="270409" cy="182031"/>
      </dsp:txXfrm>
    </dsp:sp>
    <dsp:sp modelId="{C23048CD-6248-4104-8E9A-F7B5C97581D3}">
      <dsp:nvSpPr>
        <dsp:cNvPr id="0" name=""/>
        <dsp:cNvSpPr/>
      </dsp:nvSpPr>
      <dsp:spPr>
        <a:xfrm>
          <a:off x="2574467" y="2451026"/>
          <a:ext cx="2141502" cy="1738250"/>
        </a:xfrm>
        <a:prstGeom prst="roundRect">
          <a:avLst>
            <a:gd name="adj" fmla="val 10000"/>
          </a:avLst>
        </a:prstGeom>
        <a:solidFill>
          <a:srgbClr val="AC0D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1" i="0" kern="1200" dirty="0"/>
            <a:t>2. Huvikaitse – </a:t>
          </a:r>
          <a:r>
            <a:rPr lang="et-EE" sz="1400" b="1" i="0" kern="1200" dirty="0" err="1"/>
            <a:t>vabakond</a:t>
          </a:r>
          <a:r>
            <a:rPr lang="et-EE" sz="1400" b="1" i="0" kern="1200" dirty="0"/>
            <a:t> tegutseb usalduslikus partnerluses avaliku võimuga, et edendada avatud valitsemist ja kaitsta avalikke huve.</a:t>
          </a:r>
          <a:endParaRPr lang="en-US" sz="1400" kern="1200" dirty="0">
            <a:effectLst/>
            <a:latin typeface="+mj-lt"/>
          </a:endParaRPr>
        </a:p>
      </dsp:txBody>
      <dsp:txXfrm>
        <a:off x="2625379" y="2501938"/>
        <a:ext cx="2039678" cy="1636426"/>
      </dsp:txXfrm>
    </dsp:sp>
    <dsp:sp modelId="{4378052C-F2BD-44E8-8EC7-B966FD210ED4}">
      <dsp:nvSpPr>
        <dsp:cNvPr id="0" name=""/>
        <dsp:cNvSpPr/>
      </dsp:nvSpPr>
      <dsp:spPr>
        <a:xfrm rot="10800011">
          <a:off x="2065471" y="3168454"/>
          <a:ext cx="452440" cy="30338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effectLst/>
            <a:latin typeface="+mj-lt"/>
          </a:endParaRPr>
        </a:p>
      </dsp:txBody>
      <dsp:txXfrm rot="10800000">
        <a:off x="2156486" y="3229131"/>
        <a:ext cx="270409" cy="182031"/>
      </dsp:txXfrm>
    </dsp:sp>
    <dsp:sp modelId="{4587B72C-B42E-442F-9798-46D948230FD0}">
      <dsp:nvSpPr>
        <dsp:cNvPr id="0" name=""/>
        <dsp:cNvSpPr/>
      </dsp:nvSpPr>
      <dsp:spPr>
        <a:xfrm>
          <a:off x="-132585" y="2451017"/>
          <a:ext cx="2141502" cy="1738250"/>
        </a:xfrm>
        <a:prstGeom prst="roundRect">
          <a:avLst>
            <a:gd name="adj" fmla="val 10000"/>
          </a:avLst>
        </a:prstGeom>
        <a:solidFill>
          <a:srgbClr val="AC0D35"/>
        </a:solidFill>
        <a:ln>
          <a:solidFill>
            <a:srgbClr val="C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1" i="0" kern="1200" dirty="0"/>
            <a:t>3. Kasvulava – Eestis on üha enam inimesi, kes oskavad, suudavad ja tahavad kestlikult osaleda nii kogukondlikes kui ka ühiskondlikes asjades.</a:t>
          </a:r>
          <a:endParaRPr lang="en-US" sz="1400" kern="1200" dirty="0">
            <a:effectLst/>
            <a:latin typeface="+mj-lt"/>
          </a:endParaRPr>
        </a:p>
      </dsp:txBody>
      <dsp:txXfrm>
        <a:off x="-81673" y="2501929"/>
        <a:ext cx="2039678" cy="1636426"/>
      </dsp:txXfrm>
    </dsp:sp>
    <dsp:sp modelId="{ACCB6C8E-D47E-4DE2-92B7-22C7F89559F0}">
      <dsp:nvSpPr>
        <dsp:cNvPr id="0" name=""/>
        <dsp:cNvSpPr/>
      </dsp:nvSpPr>
      <dsp:spPr>
        <a:xfrm rot="18067429">
          <a:off x="1383740" y="2055848"/>
          <a:ext cx="452440" cy="30338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effectLst/>
            <a:latin typeface="+mj-lt"/>
          </a:endParaRPr>
        </a:p>
      </dsp:txBody>
      <dsp:txXfrm>
        <a:off x="1474756" y="2116525"/>
        <a:ext cx="270409" cy="182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74C15-A06E-40AF-B975-FB2F887140A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5DB-C244-4D06-B0C1-B0DAE7C875A8}" type="datetimeFigureOut">
              <a:rPr lang="en-US" smtClean="0"/>
              <a:t>2/7/24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0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C27A1-D7F5-B74A-9560-CB42F7019222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A1DAC-2AAB-0E46-8CF7-A5BB0B590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9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A1DAC-2AAB-0E46-8CF7-A5BB0B5905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2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B3D2-8C4B-D74E-A26A-F39230AD4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175478" cy="2387600"/>
          </a:xfrm>
        </p:spPr>
        <p:txBody>
          <a:bodyPr anchor="b">
            <a:normAutofit/>
          </a:bodyPr>
          <a:lstStyle>
            <a:lvl1pPr algn="l">
              <a:defRPr sz="5000" b="1" baseline="0">
                <a:solidFill>
                  <a:schemeClr val="bg1"/>
                </a:solidFill>
                <a:latin typeface="KlavikaQX Medium" panose="020B0506040000020004" pitchFamily="34" charset="0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8A885A-5623-2746-B963-8BD78B0B7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175478" cy="1655762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KlavikaQX Light" panose="020B050604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54921-5A76-0549-8994-62FA4FDFA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3395A-4296-4C26-B3FB-C24CF7683B02}" type="datetime1">
              <a:rPr lang="et-EE" smtClean="0"/>
              <a:t>07.02.24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38944-D3C2-024C-8752-7CF09F43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7F78D-05BA-834D-B965-F0ABBBA8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6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5331-FAF8-5247-B7D6-841DE69A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67273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7F036A-5B44-BB45-8289-66B672632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8767273" cy="4351338"/>
          </a:xfrm>
        </p:spPr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B60D5-24B3-394D-B7AB-25A2D474B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136FE-11EC-428D-92A0-EE78ABCE921F}" type="datetime1">
              <a:rPr lang="et-EE" smtClean="0"/>
              <a:t>07.02.24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C7D7B-287D-E143-85D5-0D09BAE8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C2845-B458-FF4F-9524-3D7D6B30A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2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137BF-DFCF-A149-A648-2F6B1E73B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6DAE2C-49A8-F34F-9D1F-77DA95904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E104D-CD4E-A342-90E3-9AC66753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0B70-21D3-4D8F-B369-9A24A133D6A3}" type="datetime1">
              <a:rPr lang="et-EE" smtClean="0"/>
              <a:t>07.02.24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574EC-F1E3-1442-A5E9-C4E8208E5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61F43-9788-A446-A4E0-F35F3B4D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2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DD7E-FBC2-8345-BD6A-203A456A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49284" cy="1325563"/>
          </a:xfrm>
        </p:spPr>
        <p:txBody>
          <a:bodyPr/>
          <a:lstStyle>
            <a:lvl1pPr>
              <a:defRPr b="0" i="0" baseline="0">
                <a:solidFill>
                  <a:srgbClr val="961F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lavikaQX Medium" panose="020B0506040000020004" pitchFamily="34" charset="0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45DF-E7B0-B142-84C2-021B10463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049284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581F3-1417-E942-90E8-7F4028C1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6F448-3989-4324-9737-E58C00EB5B2C}" type="datetime1">
              <a:rPr lang="et-EE" smtClean="0"/>
              <a:t>07.02.24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9A745-A820-ED47-BD06-6841965A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CE687-1345-FB4F-9EBA-016F1A788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0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A1C7-1390-D845-B5FD-576AAE86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CB4E1-9A23-1E48-95B7-390FED744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0E619-5340-1D49-8464-1E68FB83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DCA2-D1ED-4CD6-89B6-D7B9F710050A}" type="datetime1">
              <a:rPr lang="et-EE" smtClean="0"/>
              <a:t>07.02.24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D080F-7624-9744-B9C4-AD125C22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17142-F35F-C346-BBB5-EB216AE9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63629-F0CA-9A46-83DF-13FC93172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42163" cy="1325563"/>
          </a:xfrm>
        </p:spPr>
        <p:txBody>
          <a:bodyPr/>
          <a:lstStyle>
            <a:lvl1pPr>
              <a:defRPr>
                <a:solidFill>
                  <a:srgbClr val="961F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969A7-DC6B-4649-8442-B7F267A0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43101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7D858-C6EF-564C-B256-14CB54BE5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7262" y="1825625"/>
            <a:ext cx="4443101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A3E5A-7FEA-F844-82F8-4DEF2D98A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446FC-47F2-48F4-BBA1-F44AFC323808}" type="datetime1">
              <a:rPr lang="et-EE" smtClean="0"/>
              <a:t>07.02.24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17CA0-7C96-3145-82FB-32046BDB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6BBCF-90DC-C142-905D-80569D69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1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8E53-9D22-A74A-AE76-AFAF7CAD1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CF1E0-4BE6-CD4F-81CA-7B169D9BA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3FB-5913-DC41-B62A-E0E40F406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C3659-FDB9-8447-81D2-C48F3D26E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75D45-B8B1-8A46-A48F-674DB41E5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4A186-BA46-5E45-9BD7-28C2BD7FC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E11FC-AA62-40F9-97CA-AA7A8C96AD74}" type="datetime1">
              <a:rPr lang="et-EE" smtClean="0"/>
              <a:t>07.02.24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7BA030-18ED-8045-B994-BAECF0F5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A45E8-FF5F-D64A-A745-D62E240A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4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71B28-FD60-4C47-9D66-27D3FCC0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8BB21-9E8A-1E4B-B632-B6EBFBEA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E2ADF-B374-44F9-9665-C333F018864E}" type="datetime1">
              <a:rPr lang="et-EE" smtClean="0"/>
              <a:t>07.02.24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5D808-F43C-6C4F-9EE3-AE639AF3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3C902-2645-7F49-81E2-FBD4C2AB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0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BC5F43-7F5A-5E48-BD00-B75EC199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3742-0761-4C89-AA63-EEE756E25FCD}" type="datetime1">
              <a:rPr lang="et-EE" smtClean="0"/>
              <a:t>07.02.24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76D83-F436-FE44-A858-9A4CC4547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BA666-91DF-754E-9E18-F510500F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1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5225-2B39-5943-9319-707D5E19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60FE0-4F71-244A-BF4F-80AD1223F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5D00A-1EE1-6347-8A13-F8D4C2F47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601DC-00EB-474B-9FB5-A4FED49B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B5EF-295D-4D49-9818-716DA1F63D04}" type="datetime1">
              <a:rPr lang="et-EE" smtClean="0"/>
              <a:t>07.02.24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BDB51-6FF6-9E4F-B34E-96D23A91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CEC11-7E4A-2B46-816D-A551D6F6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4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EC9CA-61D9-6344-8904-9D96D8A8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EF0157-F977-7144-9E48-2913FA8B3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41A97-A2C7-774A-BCE6-3A94F8DCF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25147-5560-CB41-83F7-5701B3134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FCE7F-5FD9-4125-89F1-3F1C609EB043}" type="datetime1">
              <a:rPr lang="et-EE" smtClean="0"/>
              <a:t>07.02.24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CF5E4-FC12-394D-AA21-681EC7AB5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15FC8-DC80-3B4C-9062-2B8536CEC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CA25AA-81C1-9846-B1A2-10E9436E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06264-A6E3-8E4E-A40B-8FB4AA432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968C9-798B-FC46-B3AE-A451C912D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AFCA6-4D51-44BD-A794-2F6270A8EFC2}" type="datetime1">
              <a:rPr lang="et-EE" smtClean="0"/>
              <a:t>07.02.24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9708-D353-0D43-943A-835E69F0B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726C8-1AA4-6044-A6EF-F626DE00E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6B119-F447-644B-8582-09289AED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4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abatahtlikud.ee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eakodanik.ee/yldkoosolek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heakodanik.ee/pohikiri" TargetMode="External"/><Relationship Id="rId5" Type="http://schemas.openxmlformats.org/officeDocument/2006/relationships/hyperlink" Target="https://heakodanik.ee/kontor" TargetMode="External"/><Relationship Id="rId4" Type="http://schemas.openxmlformats.org/officeDocument/2006/relationships/hyperlink" Target="https://heakodanik.ee/noukog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info@heakodanik.ee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sz="4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Keda ja kuidas värvata kodanikuühiskonna organisatsioonidesse?</a:t>
            </a:r>
            <a:endParaRPr lang="en-US" sz="4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25140"/>
            <a:ext cx="8175478" cy="1655762"/>
          </a:xfrm>
        </p:spPr>
        <p:txBody>
          <a:bodyPr>
            <a:normAutofit/>
          </a:bodyPr>
          <a:lstStyle/>
          <a:p>
            <a:r>
              <a:rPr lang="et-EE" cap="none" dirty="0"/>
              <a:t>Lauri Luide</a:t>
            </a:r>
          </a:p>
          <a:p>
            <a:r>
              <a:rPr lang="et-EE" dirty="0"/>
              <a:t>Vabaühenduste Liit</a:t>
            </a:r>
            <a:endParaRPr lang="et-EE" cap="none" dirty="0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06160C9C-417C-44AF-98DF-CFD7BACF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7F03-B546-4FFB-9D45-6C3C87958F08}" type="datetime1">
              <a:rPr lang="et-EE" smtClean="0"/>
              <a:t>07.02.24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0006108-1723-4DD7-9399-C14B2AF85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dirty="0"/>
              <a:t>Hea Kodanik | </a:t>
            </a:r>
            <a:r>
              <a:rPr lang="et-EE" dirty="0" err="1"/>
              <a:t>Good</a:t>
            </a:r>
            <a:r>
              <a:rPr lang="et-EE" dirty="0"/>
              <a:t> </a:t>
            </a:r>
            <a:r>
              <a:rPr lang="et-EE" dirty="0" err="1"/>
              <a:t>Citizen</a:t>
            </a:r>
            <a:r>
              <a:rPr lang="et-EE" dirty="0"/>
              <a:t> | </a:t>
            </a:r>
            <a:r>
              <a:rPr lang="az-Cyrl-AZ" dirty="0"/>
              <a:t>Хороший Гражданин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57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86584E0E-6B56-3A28-1795-92CF1E367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7" r="5270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BE017-C662-EF0E-61B8-F070FCB07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</a:rPr>
              <a:t>Kuidas motiveerida vabatahtlikku?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95B7D-0462-62AF-4FBA-E93638E4710F}"/>
              </a:ext>
            </a:extLst>
          </p:cNvPr>
          <p:cNvSpPr txBox="1"/>
          <p:nvPr/>
        </p:nvSpPr>
        <p:spPr>
          <a:xfrm>
            <a:off x="176022" y="1690688"/>
            <a:ext cx="5517768" cy="4154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</a:rPr>
              <a:t>Luua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tervitav</a:t>
            </a:r>
            <a:r>
              <a:rPr lang="en-US" sz="2400" dirty="0">
                <a:effectLst/>
              </a:rPr>
              <a:t> ja </a:t>
            </a:r>
            <a:r>
              <a:rPr lang="en-US" sz="2400" dirty="0" err="1">
                <a:effectLst/>
              </a:rPr>
              <a:t>avatud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õhkkond</a:t>
            </a:r>
            <a:endParaRPr lang="en-US" sz="24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Olla </a:t>
            </a:r>
            <a:r>
              <a:rPr lang="en-US" sz="2400" dirty="0" err="1">
                <a:effectLst/>
              </a:rPr>
              <a:t>ettevalmistunud</a:t>
            </a:r>
            <a:endParaRPr lang="en-US" sz="24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</a:rPr>
              <a:t>Koolitada</a:t>
            </a:r>
            <a:r>
              <a:rPr lang="en-US" sz="2400" dirty="0">
                <a:effectLst/>
              </a:rPr>
              <a:t>/</a:t>
            </a:r>
            <a:r>
              <a:rPr lang="en-US" sz="2400" dirty="0" err="1">
                <a:effectLst/>
              </a:rPr>
              <a:t>õpetada</a:t>
            </a:r>
            <a:endParaRPr lang="en-US" sz="24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Leida </a:t>
            </a:r>
            <a:r>
              <a:rPr lang="en-US" sz="2400" dirty="0" err="1">
                <a:effectLst/>
              </a:rPr>
              <a:t>hea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tegevus</a:t>
            </a:r>
            <a:r>
              <a:rPr lang="en-US" sz="2400" dirty="0">
                <a:effectLst/>
              </a:rPr>
              <a:t> (</a:t>
            </a:r>
            <a:r>
              <a:rPr lang="en-US" sz="2400" dirty="0" err="1">
                <a:effectLst/>
              </a:rPr>
              <a:t>tähendusrikas</a:t>
            </a:r>
            <a:r>
              <a:rPr lang="en-US" sz="2400" dirty="0">
                <a:effectLst/>
              </a:rPr>
              <a:t>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Anda </a:t>
            </a:r>
            <a:r>
              <a:rPr lang="en-US" sz="2400" dirty="0" err="1">
                <a:effectLst/>
              </a:rPr>
              <a:t>võimalus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vastutada</a:t>
            </a:r>
            <a:r>
              <a:rPr lang="en-US" sz="2400" dirty="0">
                <a:effectLst/>
              </a:rPr>
              <a:t>/</a:t>
            </a:r>
            <a:r>
              <a:rPr lang="en-US" sz="2400" dirty="0" err="1">
                <a:effectLst/>
              </a:rPr>
              <a:t>juhtida</a:t>
            </a:r>
            <a:endParaRPr lang="en-US" sz="24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</a:rPr>
              <a:t>Selged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ootused</a:t>
            </a:r>
            <a:endParaRPr lang="en-US" sz="24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</a:rPr>
              <a:t>Tänada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tänada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tänada</a:t>
            </a:r>
            <a:endParaRPr lang="en-US" sz="24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</a:rPr>
              <a:t>Küsida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arvamust</a:t>
            </a:r>
            <a:endParaRPr lang="en-US" sz="24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</a:rPr>
              <a:t>Kommunikeeruda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erinevates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staadiumites</a:t>
            </a:r>
            <a:endParaRPr lang="en-US" sz="24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5980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09902C8-AA90-1A71-25B5-2190735D2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197" r="14797" b="2894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A1D1C-7C18-7CAE-B25A-0C67E76D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>
                <a:solidFill>
                  <a:schemeClr val="tx1"/>
                </a:solidFill>
                <a:latin typeface="+mj-lt"/>
              </a:rPr>
              <a:t>Keda värvata vabatahtlikuks?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47D7F-9ED1-60D3-92B2-3CBCE3161E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146929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A66F448-3989-4324-9737-E58C00EB5B2C}" type="datetime1">
              <a:rPr lang="en-US">
                <a:solidFill>
                  <a:srgbClr val="FFFFFF">
                    <a:alpha val="80000"/>
                  </a:srgb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2/7/24</a:t>
            </a:fld>
            <a:endParaRPr lang="en-US">
              <a:solidFill>
                <a:srgbClr val="FFFFFF">
                  <a:alpha val="8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17972-52F7-B80E-CF20-F5D16C3F5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5573" y="6356350"/>
            <a:ext cx="652005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Hea Kodanik | Good Citizen | Хороший Гражданин</a:t>
            </a:r>
          </a:p>
        </p:txBody>
      </p:sp>
    </p:spTree>
    <p:extLst>
      <p:ext uri="{BB962C8B-B14F-4D97-AF65-F5344CB8AC3E}">
        <p14:creationId xmlns:p14="http://schemas.microsoft.com/office/powerpoint/2010/main" val="3323324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3FB424-13A2-2D68-2B77-8EBB70CC74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EE" dirty="0"/>
              <a:t>Aitäh!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FA97828-C27F-4F10-D4F0-EA8433B33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47219"/>
            <a:ext cx="8175478" cy="1655762"/>
          </a:xfrm>
        </p:spPr>
        <p:txBody>
          <a:bodyPr/>
          <a:lstStyle/>
          <a:p>
            <a:pPr algn="ctr"/>
            <a:r>
              <a:rPr lang="en-EE" dirty="0"/>
              <a:t>Rohkem infot:</a:t>
            </a:r>
          </a:p>
          <a:p>
            <a:pPr algn="ctr"/>
            <a:r>
              <a:rPr lang="en-EE" dirty="0">
                <a:hlinkClick r:id="rId2"/>
              </a:rPr>
              <a:t>www.vabatahtlikud.ee</a:t>
            </a:r>
            <a:endParaRPr lang="en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A3728-F268-84A5-9A5F-4274FEF9F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6F448-3989-4324-9737-E58C00EB5B2C}" type="datetime1">
              <a:rPr lang="et-EE" smtClean="0"/>
              <a:t>07.02.24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E5763-3FA0-3239-85D8-4D111A1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5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Kes me oleme?</a:t>
            </a:r>
          </a:p>
        </p:txBody>
      </p:sp>
      <p:pic>
        <p:nvPicPr>
          <p:cNvPr id="9" name="Content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8180FD2-8D3D-DA96-9318-E224E39E74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880" b="33107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356249" y="4379496"/>
            <a:ext cx="7566563" cy="20934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1200" b="1" dirty="0" err="1"/>
              <a:t>Vabaühenduste</a:t>
            </a:r>
            <a:r>
              <a:rPr lang="en-US" sz="1200" b="1" dirty="0"/>
              <a:t> </a:t>
            </a:r>
            <a:r>
              <a:rPr lang="en-US" sz="1200" b="1" dirty="0" err="1"/>
              <a:t>Liidu</a:t>
            </a:r>
            <a:r>
              <a:rPr lang="en-US" sz="1200" b="1" dirty="0"/>
              <a:t> </a:t>
            </a:r>
            <a:r>
              <a:rPr lang="en-US" sz="1200" b="1" dirty="0" err="1"/>
              <a:t>kui</a:t>
            </a:r>
            <a:r>
              <a:rPr lang="en-US" sz="1200" b="1" dirty="0"/>
              <a:t> </a:t>
            </a:r>
            <a:r>
              <a:rPr lang="en-US" sz="1200" b="1" dirty="0" err="1"/>
              <a:t>organisatsiooni</a:t>
            </a:r>
            <a:r>
              <a:rPr lang="en-US" sz="1200" b="1" dirty="0"/>
              <a:t> </a:t>
            </a:r>
            <a:r>
              <a:rPr lang="en-US" sz="1200" b="1" dirty="0" err="1"/>
              <a:t>struktuuri</a:t>
            </a:r>
            <a:r>
              <a:rPr lang="en-US" sz="1200" b="1" dirty="0"/>
              <a:t> </a:t>
            </a:r>
            <a:r>
              <a:rPr lang="en-US" sz="1200" b="1" dirty="0" err="1"/>
              <a:t>kuuluvad</a:t>
            </a:r>
            <a:r>
              <a:rPr lang="en-US" sz="1200" b="1" dirty="0"/>
              <a:t>:</a:t>
            </a:r>
          </a:p>
          <a:p>
            <a:pPr marL="0"/>
            <a:r>
              <a:rPr lang="en-US" sz="1200" b="1" dirty="0">
                <a:hlinkClick r:id="rId3"/>
              </a:rPr>
              <a:t>üldkoosolek</a:t>
            </a:r>
            <a:r>
              <a:rPr lang="en-US" sz="1200" dirty="0"/>
              <a:t> – (</a:t>
            </a:r>
            <a:r>
              <a:rPr lang="en-US" sz="1200" dirty="0" err="1"/>
              <a:t>liikmes</a:t>
            </a:r>
            <a:r>
              <a:rPr lang="en-US" sz="1200" dirty="0"/>
              <a:t> </a:t>
            </a:r>
            <a:r>
              <a:rPr lang="en-US" sz="1200" dirty="0" err="1"/>
              <a:t>kogu</a:t>
            </a:r>
            <a:r>
              <a:rPr lang="en-US" sz="1200" dirty="0"/>
              <a:t> 107) </a:t>
            </a:r>
            <a:r>
              <a:rPr lang="en-US" sz="1200" dirty="0" err="1"/>
              <a:t>kõrgeim</a:t>
            </a:r>
            <a:r>
              <a:rPr lang="en-US" sz="1200" dirty="0"/>
              <a:t> organ, </a:t>
            </a:r>
            <a:r>
              <a:rPr lang="en-US" sz="1200" dirty="0" err="1"/>
              <a:t>mille</a:t>
            </a:r>
            <a:r>
              <a:rPr lang="en-US" sz="1200" dirty="0"/>
              <a:t> </a:t>
            </a:r>
            <a:r>
              <a:rPr lang="en-US" sz="1200" dirty="0" err="1"/>
              <a:t>pädevuses</a:t>
            </a:r>
            <a:r>
              <a:rPr lang="en-US" sz="1200" dirty="0"/>
              <a:t> on </a:t>
            </a:r>
            <a:r>
              <a:rPr lang="en-US" sz="1200" dirty="0" err="1"/>
              <a:t>põhikirja</a:t>
            </a:r>
            <a:r>
              <a:rPr lang="en-US" sz="1200" dirty="0"/>
              <a:t>, </a:t>
            </a:r>
            <a:r>
              <a:rPr lang="en-US" sz="1200" dirty="0" err="1"/>
              <a:t>eesmärgi</a:t>
            </a:r>
            <a:r>
              <a:rPr lang="en-US" sz="1200" dirty="0"/>
              <a:t> </a:t>
            </a:r>
            <a:r>
              <a:rPr lang="en-US" sz="1200" dirty="0" err="1"/>
              <a:t>vms</a:t>
            </a:r>
            <a:r>
              <a:rPr lang="en-US" sz="1200" dirty="0"/>
              <a:t> </a:t>
            </a:r>
            <a:r>
              <a:rPr lang="en-US" sz="1200" dirty="0" err="1"/>
              <a:t>muutmine</a:t>
            </a:r>
            <a:r>
              <a:rPr lang="en-US" sz="1200" dirty="0"/>
              <a:t>, </a:t>
            </a:r>
            <a:r>
              <a:rPr lang="en-US" sz="1200" dirty="0" err="1"/>
              <a:t>nõukogu</a:t>
            </a:r>
            <a:r>
              <a:rPr lang="en-US" sz="1200" dirty="0"/>
              <a:t> </a:t>
            </a:r>
            <a:r>
              <a:rPr lang="en-US" sz="1200" dirty="0" err="1"/>
              <a:t>valimine</a:t>
            </a:r>
            <a:r>
              <a:rPr lang="en-US" sz="1200" dirty="0"/>
              <a:t>, </a:t>
            </a:r>
            <a:r>
              <a:rPr lang="en-US" sz="1200" dirty="0" err="1"/>
              <a:t>majandusaruande</a:t>
            </a:r>
            <a:r>
              <a:rPr lang="en-US" sz="1200" dirty="0"/>
              <a:t> </a:t>
            </a:r>
            <a:r>
              <a:rPr lang="en-US" sz="1200" dirty="0" err="1"/>
              <a:t>kinnitamine</a:t>
            </a:r>
            <a:r>
              <a:rPr lang="en-US" sz="1200" dirty="0"/>
              <a:t> </a:t>
            </a:r>
            <a:r>
              <a:rPr lang="en-US" sz="1200" dirty="0" err="1"/>
              <a:t>jne</a:t>
            </a:r>
            <a:r>
              <a:rPr lang="en-US" sz="1200" dirty="0"/>
              <a:t>. </a:t>
            </a:r>
          </a:p>
          <a:p>
            <a:pPr marL="0"/>
            <a:r>
              <a:rPr lang="en-US" sz="1200" b="1" dirty="0">
                <a:hlinkClick r:id="rId4"/>
              </a:rPr>
              <a:t>nõukogu</a:t>
            </a:r>
            <a:r>
              <a:rPr lang="en-US" sz="1200" dirty="0"/>
              <a:t> – </a:t>
            </a:r>
            <a:r>
              <a:rPr lang="en-US" sz="1200" dirty="0" err="1"/>
              <a:t>seaduse</a:t>
            </a:r>
            <a:r>
              <a:rPr lang="en-US" sz="1200" dirty="0"/>
              <a:t> </a:t>
            </a:r>
            <a:r>
              <a:rPr lang="en-US" sz="1200" dirty="0" err="1"/>
              <a:t>mõttes</a:t>
            </a:r>
            <a:r>
              <a:rPr lang="en-US" sz="1200" dirty="0"/>
              <a:t> </a:t>
            </a:r>
            <a:r>
              <a:rPr lang="en-US" sz="1200" dirty="0" err="1"/>
              <a:t>volinike</a:t>
            </a:r>
            <a:r>
              <a:rPr lang="en-US" sz="1200" dirty="0"/>
              <a:t> </a:t>
            </a:r>
            <a:r>
              <a:rPr lang="en-US" sz="1200" dirty="0" err="1"/>
              <a:t>koosolek</a:t>
            </a:r>
            <a:r>
              <a:rPr lang="en-US" sz="1200" dirty="0"/>
              <a:t>, </a:t>
            </a:r>
            <a:r>
              <a:rPr lang="en-US" sz="1200" dirty="0" err="1"/>
              <a:t>Vabaühenduste</a:t>
            </a:r>
            <a:r>
              <a:rPr lang="en-US" sz="1200" dirty="0"/>
              <a:t> </a:t>
            </a:r>
            <a:r>
              <a:rPr lang="en-US" sz="1200" dirty="0" err="1"/>
              <a:t>Liidu</a:t>
            </a:r>
            <a:r>
              <a:rPr lang="en-US" sz="1200" dirty="0"/>
              <a:t> </a:t>
            </a:r>
            <a:r>
              <a:rPr lang="en-US" sz="1200" dirty="0" err="1"/>
              <a:t>pikemaajalist</a:t>
            </a:r>
            <a:r>
              <a:rPr lang="en-US" sz="1200" dirty="0"/>
              <a:t> </a:t>
            </a:r>
            <a:r>
              <a:rPr lang="en-US" sz="1200" dirty="0" err="1"/>
              <a:t>tegevust</a:t>
            </a:r>
            <a:r>
              <a:rPr lang="en-US" sz="1200" dirty="0"/>
              <a:t> </a:t>
            </a:r>
            <a:r>
              <a:rPr lang="en-US" sz="1200" dirty="0" err="1"/>
              <a:t>kavandav</a:t>
            </a:r>
            <a:r>
              <a:rPr lang="en-US" sz="1200" dirty="0"/>
              <a:t>, </a:t>
            </a:r>
            <a:r>
              <a:rPr lang="en-US" sz="1200" dirty="0" err="1"/>
              <a:t>juhatuse</a:t>
            </a:r>
            <a:r>
              <a:rPr lang="en-US" sz="1200" dirty="0"/>
              <a:t> </a:t>
            </a:r>
            <a:r>
              <a:rPr lang="en-US" sz="1200" dirty="0" err="1"/>
              <a:t>tegevust</a:t>
            </a:r>
            <a:r>
              <a:rPr lang="en-US" sz="1200" dirty="0"/>
              <a:t> </a:t>
            </a:r>
            <a:r>
              <a:rPr lang="en-US" sz="1200" dirty="0" err="1"/>
              <a:t>juhendav</a:t>
            </a:r>
            <a:r>
              <a:rPr lang="en-US" sz="1200" dirty="0"/>
              <a:t> ja </a:t>
            </a:r>
            <a:r>
              <a:rPr lang="en-US" sz="1200" dirty="0" err="1"/>
              <a:t>igapäevase</a:t>
            </a:r>
            <a:r>
              <a:rPr lang="en-US" sz="1200" dirty="0"/>
              <a:t> </a:t>
            </a:r>
            <a:r>
              <a:rPr lang="en-US" sz="1200" dirty="0" err="1"/>
              <a:t>tegevuse</a:t>
            </a:r>
            <a:r>
              <a:rPr lang="en-US" sz="1200" dirty="0"/>
              <a:t> </a:t>
            </a:r>
            <a:r>
              <a:rPr lang="en-US" sz="1200" dirty="0" err="1"/>
              <a:t>raamest</a:t>
            </a:r>
            <a:r>
              <a:rPr lang="en-US" sz="1200" dirty="0"/>
              <a:t> </a:t>
            </a:r>
            <a:r>
              <a:rPr lang="en-US" sz="1200" dirty="0" err="1"/>
              <a:t>väljuvaid</a:t>
            </a:r>
            <a:r>
              <a:rPr lang="en-US" sz="1200" dirty="0"/>
              <a:t> </a:t>
            </a:r>
            <a:r>
              <a:rPr lang="en-US" sz="1200" dirty="0" err="1"/>
              <a:t>küsimusi</a:t>
            </a:r>
            <a:r>
              <a:rPr lang="en-US" sz="1200" dirty="0"/>
              <a:t> </a:t>
            </a:r>
            <a:r>
              <a:rPr lang="en-US" sz="1200" dirty="0" err="1"/>
              <a:t>otsustav</a:t>
            </a:r>
            <a:r>
              <a:rPr lang="en-US" sz="1200" dirty="0"/>
              <a:t> organ.</a:t>
            </a:r>
          </a:p>
          <a:p>
            <a:pPr marL="0"/>
            <a:r>
              <a:rPr lang="en-US" sz="1200" b="1" dirty="0">
                <a:hlinkClick r:id="rId5"/>
              </a:rPr>
              <a:t>meeskond</a:t>
            </a:r>
            <a:r>
              <a:rPr lang="en-US" sz="1200" dirty="0"/>
              <a:t> – </a:t>
            </a:r>
            <a:r>
              <a:rPr lang="en-US" sz="1200" dirty="0" err="1"/>
              <a:t>korraldab</a:t>
            </a:r>
            <a:r>
              <a:rPr lang="en-US" sz="1200" dirty="0"/>
              <a:t> </a:t>
            </a:r>
            <a:r>
              <a:rPr lang="en-US" sz="1200" dirty="0" err="1"/>
              <a:t>igapäevast</a:t>
            </a:r>
            <a:r>
              <a:rPr lang="en-US" sz="1200" dirty="0"/>
              <a:t> </a:t>
            </a:r>
            <a:r>
              <a:rPr lang="en-US" sz="1200" dirty="0" err="1"/>
              <a:t>tegevust</a:t>
            </a:r>
            <a:r>
              <a:rPr lang="en-US" sz="1200" dirty="0"/>
              <a:t> </a:t>
            </a:r>
            <a:r>
              <a:rPr lang="en-US" sz="1200" dirty="0" err="1"/>
              <a:t>ning</a:t>
            </a:r>
            <a:r>
              <a:rPr lang="en-US" sz="1200" dirty="0"/>
              <a:t> </a:t>
            </a:r>
            <a:r>
              <a:rPr lang="en-US" sz="1200" dirty="0" err="1"/>
              <a:t>viib</a:t>
            </a:r>
            <a:r>
              <a:rPr lang="en-US" sz="1200" dirty="0"/>
              <a:t> </a:t>
            </a:r>
            <a:r>
              <a:rPr lang="en-US" sz="1200" dirty="0" err="1"/>
              <a:t>ellu</a:t>
            </a:r>
            <a:r>
              <a:rPr lang="en-US" sz="1200" dirty="0"/>
              <a:t> </a:t>
            </a:r>
            <a:r>
              <a:rPr lang="en-US" sz="1200" dirty="0" err="1"/>
              <a:t>tegevuskava</a:t>
            </a:r>
            <a:r>
              <a:rPr lang="en-US" sz="1200" dirty="0"/>
              <a:t>. 50 </a:t>
            </a:r>
            <a:r>
              <a:rPr lang="en-US" sz="1200" dirty="0" err="1"/>
              <a:t>vabatahtlikku</a:t>
            </a:r>
            <a:r>
              <a:rPr lang="en-US" sz="1200" dirty="0"/>
              <a:t> – 3-10 </a:t>
            </a:r>
            <a:r>
              <a:rPr lang="en-US" sz="1200" dirty="0" err="1"/>
              <a:t>püsivalt</a:t>
            </a:r>
            <a:r>
              <a:rPr lang="en-US" sz="1200" dirty="0"/>
              <a:t>. </a:t>
            </a:r>
          </a:p>
          <a:p>
            <a:pPr marL="0"/>
            <a:r>
              <a:rPr lang="en-US" sz="1200" b="1" dirty="0">
                <a:hlinkClick r:id="rId6"/>
              </a:rPr>
              <a:t>Põhikiri</a:t>
            </a:r>
            <a:r>
              <a:rPr lang="en-US" sz="1200" dirty="0"/>
              <a:t> on </a:t>
            </a:r>
            <a:r>
              <a:rPr lang="en-US" sz="1200" dirty="0" err="1"/>
              <a:t>lühike</a:t>
            </a:r>
            <a:r>
              <a:rPr lang="en-US" sz="1200" dirty="0"/>
              <a:t>, </a:t>
            </a:r>
            <a:r>
              <a:rPr lang="en-US" sz="1200" dirty="0" err="1"/>
              <a:t>ent</a:t>
            </a:r>
            <a:r>
              <a:rPr lang="en-US" sz="1200" dirty="0"/>
              <a:t> </a:t>
            </a:r>
            <a:r>
              <a:rPr lang="en-US" sz="1200" dirty="0" err="1"/>
              <a:t>tõhus</a:t>
            </a:r>
            <a:r>
              <a:rPr lang="en-US" sz="1200" dirty="0"/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0701D05-07F1-444A-B4F8-5E4668609771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2/7/24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Hea Kodanik | Good Citizen | Хороший Гражданин</a:t>
            </a:r>
          </a:p>
        </p:txBody>
      </p:sp>
    </p:spTree>
    <p:extLst>
      <p:ext uri="{BB962C8B-B14F-4D97-AF65-F5344CB8AC3E}">
        <p14:creationId xmlns:p14="http://schemas.microsoft.com/office/powerpoint/2010/main" val="358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>
                <a:latin typeface="Klavika Regular" panose="02000506040000020004" pitchFamily="50" charset="0"/>
              </a:rPr>
              <a:t>Mida me teeme? </a:t>
            </a:r>
            <a:endParaRPr lang="en-US" sz="4000">
              <a:latin typeface="Klavika Regular" panose="02000506040000020004" pitchFamily="50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765563" y="1870075"/>
            <a:ext cx="4114800" cy="4306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>
                <a:latin typeface="Klavika Regular" panose="02000506040000020004" pitchFamily="50" charset="0"/>
              </a:rPr>
              <a:t>Meie </a:t>
            </a:r>
            <a:r>
              <a:rPr lang="en-US" err="1">
                <a:latin typeface="Klavika Regular" panose="02000506040000020004" pitchFamily="50" charset="0"/>
              </a:rPr>
              <a:t>missiooniks</a:t>
            </a:r>
            <a:r>
              <a:rPr lang="en-US">
                <a:latin typeface="Klavika Regular" panose="02000506040000020004" pitchFamily="50" charset="0"/>
              </a:rPr>
              <a:t> on </a:t>
            </a:r>
            <a:r>
              <a:rPr lang="en-US" err="1">
                <a:latin typeface="Klavika Regular" panose="02000506040000020004" pitchFamily="50" charset="0"/>
              </a:rPr>
              <a:t>aidata</a:t>
            </a:r>
            <a:r>
              <a:rPr lang="en-US">
                <a:latin typeface="Klavika Regular" panose="02000506040000020004" pitchFamily="50" charset="0"/>
              </a:rPr>
              <a:t> </a:t>
            </a:r>
            <a:r>
              <a:rPr lang="en-US" err="1">
                <a:latin typeface="Klavika Regular" panose="02000506040000020004" pitchFamily="50" charset="0"/>
              </a:rPr>
              <a:t>areneda</a:t>
            </a:r>
            <a:r>
              <a:rPr lang="et-EE">
                <a:latin typeface="Klavika Regular" panose="02000506040000020004" pitchFamily="50" charset="0"/>
              </a:rPr>
              <a:t> </a:t>
            </a:r>
            <a:r>
              <a:rPr lang="en-US" err="1">
                <a:latin typeface="Klavika Regular" panose="02000506040000020004" pitchFamily="50" charset="0"/>
              </a:rPr>
              <a:t>kodanikuaktiivsust</a:t>
            </a:r>
            <a:r>
              <a:rPr lang="et-EE">
                <a:latin typeface="Klavika Regular" panose="02000506040000020004" pitchFamily="50" charset="0"/>
              </a:rPr>
              <a:t> </a:t>
            </a:r>
            <a:r>
              <a:rPr lang="en-US" err="1">
                <a:latin typeface="Klavika Regular" panose="02000506040000020004" pitchFamily="50" charset="0"/>
              </a:rPr>
              <a:t>toetaval</a:t>
            </a:r>
            <a:r>
              <a:rPr lang="en-US">
                <a:latin typeface="Klavika Regular" panose="02000506040000020004" pitchFamily="50" charset="0"/>
              </a:rPr>
              <a:t> </a:t>
            </a:r>
            <a:r>
              <a:rPr lang="en-US" err="1">
                <a:latin typeface="Klavika Regular" panose="02000506040000020004" pitchFamily="50" charset="0"/>
              </a:rPr>
              <a:t>keskkonnal</a:t>
            </a:r>
            <a:r>
              <a:rPr lang="et-EE">
                <a:latin typeface="Klavika Regular" panose="02000506040000020004" pitchFamily="50" charset="0"/>
              </a:rPr>
              <a:t> </a:t>
            </a:r>
            <a:r>
              <a:rPr lang="en-US">
                <a:latin typeface="Klavika Regular" panose="02000506040000020004" pitchFamily="50" charset="0"/>
              </a:rPr>
              <a:t>ja</a:t>
            </a:r>
            <a:r>
              <a:rPr lang="et-EE">
                <a:latin typeface="Klavika Regular" panose="02000506040000020004" pitchFamily="50" charset="0"/>
              </a:rPr>
              <a:t> </a:t>
            </a:r>
            <a:r>
              <a:rPr lang="en-US" err="1">
                <a:latin typeface="Klavika Regular" panose="02000506040000020004" pitchFamily="50" charset="0"/>
              </a:rPr>
              <a:t>tugevdada</a:t>
            </a:r>
            <a:r>
              <a:rPr lang="en-US">
                <a:latin typeface="Klavika Regular" panose="02000506040000020004" pitchFamily="50" charset="0"/>
              </a:rPr>
              <a:t> </a:t>
            </a:r>
            <a:r>
              <a:rPr lang="en-US" err="1">
                <a:latin typeface="Klavika Regular" panose="02000506040000020004" pitchFamily="50" charset="0"/>
              </a:rPr>
              <a:t>ühenduste</a:t>
            </a:r>
            <a:r>
              <a:rPr lang="en-US">
                <a:latin typeface="Klavika Regular" panose="02000506040000020004" pitchFamily="50" charset="0"/>
              </a:rPr>
              <a:t> </a:t>
            </a:r>
            <a:r>
              <a:rPr lang="en-US" err="1">
                <a:latin typeface="Klavika Regular" panose="02000506040000020004" pitchFamily="50" charset="0"/>
              </a:rPr>
              <a:t>suutlikkust</a:t>
            </a:r>
            <a:r>
              <a:rPr lang="en-US">
                <a:latin typeface="Klavika Regular" panose="02000506040000020004" pitchFamily="50" charset="0"/>
              </a:rPr>
              <a:t> </a:t>
            </a:r>
            <a:r>
              <a:rPr lang="en-US" err="1">
                <a:latin typeface="Klavika Regular" panose="02000506040000020004" pitchFamily="50" charset="0"/>
              </a:rPr>
              <a:t>selles</a:t>
            </a:r>
            <a:r>
              <a:rPr lang="en-US">
                <a:latin typeface="Klavika Regular" panose="02000506040000020004" pitchFamily="50" charset="0"/>
              </a:rPr>
              <a:t> </a:t>
            </a:r>
            <a:r>
              <a:rPr lang="en-US" err="1">
                <a:latin typeface="Klavika Regular" panose="02000506040000020004" pitchFamily="50" charset="0"/>
              </a:rPr>
              <a:t>keskkonnas</a:t>
            </a:r>
            <a:r>
              <a:rPr lang="en-US">
                <a:latin typeface="Klavika Regular" panose="02000506040000020004" pitchFamily="50" charset="0"/>
              </a:rPr>
              <a:t> </a:t>
            </a:r>
            <a:r>
              <a:rPr lang="en-US" err="1">
                <a:latin typeface="Klavika Regular" panose="02000506040000020004" pitchFamily="50" charset="0"/>
              </a:rPr>
              <a:t>tulemuslikult</a:t>
            </a:r>
            <a:r>
              <a:rPr lang="en-US">
                <a:latin typeface="Klavika Regular" panose="02000506040000020004" pitchFamily="50" charset="0"/>
              </a:rPr>
              <a:t> </a:t>
            </a:r>
            <a:r>
              <a:rPr lang="en-US" err="1">
                <a:latin typeface="Klavika Regular" panose="02000506040000020004" pitchFamily="50" charset="0"/>
              </a:rPr>
              <a:t>tegutseda</a:t>
            </a:r>
            <a:r>
              <a:rPr lang="en-US">
                <a:latin typeface="Klavika Regular" panose="02000506040000020004" pitchFamily="50" charset="0"/>
              </a:rPr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7AB4-D7C3-4D22-B9DF-8A024C6AFF09}" type="datetime1">
              <a:rPr lang="et-EE" smtClean="0"/>
              <a:t>07.02.24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 Kodanik | Good Citizen | </a:t>
            </a:r>
            <a:r>
              <a:rPr lang="az-Cyrl-AZ"/>
              <a:t>Хороший Гражданин</a:t>
            </a:r>
            <a:endParaRPr lang="en-US"/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E4E3D036-26D8-4ABF-AF05-99BD2BF5DAA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06768331"/>
              </p:ext>
            </p:extLst>
          </p:nvPr>
        </p:nvGraphicFramePr>
        <p:xfrm>
          <a:off x="838200" y="1825625"/>
          <a:ext cx="45990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933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alkiri 8">
            <a:extLst>
              <a:ext uri="{FF2B5EF4-FFF2-40B4-BE49-F238E27FC236}">
                <a16:creationId xmlns:a16="http://schemas.microsoft.com/office/drawing/2014/main" id="{15561881-0FD2-418C-BE8A-C6B3A555B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b="1" dirty="0">
                <a:solidFill>
                  <a:srgbClr val="AC0025"/>
                </a:solidFill>
                <a:latin typeface="Klavika Regular"/>
              </a:rPr>
              <a:t>Mõju ja ulatus</a:t>
            </a:r>
            <a:endParaRPr lang="en-US" sz="4000" b="1" dirty="0">
              <a:solidFill>
                <a:srgbClr val="AC0025"/>
              </a:solidFill>
              <a:latin typeface="Klavika Regular"/>
            </a:endParaRPr>
          </a:p>
        </p:txBody>
      </p:sp>
      <p:sp>
        <p:nvSpPr>
          <p:cNvPr id="10" name="Sisu kohatäide 9">
            <a:extLst>
              <a:ext uri="{FF2B5EF4-FFF2-40B4-BE49-F238E27FC236}">
                <a16:creationId xmlns:a16="http://schemas.microsoft.com/office/drawing/2014/main" id="{F1A45101-DA35-4473-84AD-21D8B4FB0A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en-US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Numb</a:t>
            </a:r>
            <a:r>
              <a:rPr lang="et-EE" b="1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rid</a:t>
            </a:r>
            <a:r>
              <a:rPr lang="en-US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b="1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0">
              <a:spcBef>
                <a:spcPts val="267"/>
              </a:spcBef>
              <a:spcAft>
                <a:spcPts val="0"/>
              </a:spcAft>
              <a:buNone/>
            </a:pPr>
            <a:r>
              <a:rPr lang="et-E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Liikmeid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110</a:t>
            </a:r>
          </a:p>
          <a:p>
            <a:pPr marL="457200" indent="0">
              <a:spcBef>
                <a:spcPts val="267"/>
              </a:spcBef>
              <a:spcAft>
                <a:spcPts val="0"/>
              </a:spcAft>
              <a:buNone/>
            </a:pPr>
            <a:r>
              <a:rPr lang="et-E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Töökohti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lang="en-US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>
              <a:spcBef>
                <a:spcPts val="267"/>
              </a:spcBef>
              <a:spcAft>
                <a:spcPts val="0"/>
              </a:spcAft>
              <a:buNone/>
            </a:pPr>
            <a:r>
              <a:rPr lang="et-E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Koolitusi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~</a:t>
            </a:r>
            <a: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r>
              <a:rPr lang="et-EE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t-EE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hours</a:t>
            </a:r>
            <a:endParaRPr lang="en-US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>
              <a:spcBef>
                <a:spcPts val="267"/>
              </a:spcBef>
              <a:spcAft>
                <a:spcPts val="0"/>
              </a:spcAft>
              <a:buNone/>
            </a:pPr>
            <a:r>
              <a:rPr lang="et-E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Töörühmi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15+</a:t>
            </a:r>
          </a:p>
          <a:p>
            <a:pPr marL="457200" lvl="0" indent="0">
              <a:spcBef>
                <a:spcPts val="267"/>
              </a:spcBef>
              <a:spcAft>
                <a:spcPts val="0"/>
              </a:spcAft>
              <a:buNone/>
            </a:pPr>
            <a:r>
              <a:rPr lang="et-E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Vabatahtlikke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t-EE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  <a:p>
            <a:pPr marL="457200" lvl="0" indent="0">
              <a:spcBef>
                <a:spcPts val="267"/>
              </a:spcBef>
              <a:spcAft>
                <a:spcPts val="0"/>
              </a:spcAft>
              <a:buNone/>
            </a:pPr>
            <a:r>
              <a:rPr lang="et-E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Võrgustikke</a:t>
            </a:r>
            <a:r>
              <a:rPr lang="en-US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lang="et-EE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>
              <a:spcBef>
                <a:spcPts val="267"/>
              </a:spcBef>
              <a:spcAft>
                <a:spcPts val="0"/>
              </a:spcAft>
              <a:buNone/>
            </a:pPr>
            <a:r>
              <a:rPr lang="et-EE" dirty="0">
                <a:solidFill>
                  <a:srgbClr val="3F3F3F"/>
                </a:solidFill>
                <a:latin typeface="Arial"/>
                <a:cs typeface="Arial"/>
                <a:sym typeface="Arial"/>
              </a:rPr>
              <a:t>Infoväli </a:t>
            </a:r>
            <a:r>
              <a:rPr lang="et-EE" b="1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6</a:t>
            </a:r>
            <a:r>
              <a:rPr lang="et-EE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000+</a:t>
            </a:r>
            <a:endParaRPr lang="en-US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>
              <a:spcBef>
                <a:spcPts val="267"/>
              </a:spcBef>
              <a:spcAft>
                <a:spcPts val="0"/>
              </a:spcAft>
              <a:buNone/>
            </a:pPr>
            <a:endParaRPr lang="en-US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12" name="Shape 132">
            <a:extLst>
              <a:ext uri="{FF2B5EF4-FFF2-40B4-BE49-F238E27FC236}">
                <a16:creationId xmlns:a16="http://schemas.microsoft.com/office/drawing/2014/main" id="{0A45AD6D-C9C3-484F-948C-1AC04CCAE352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2">
            <a:alphaModFix/>
          </a:blip>
          <a:srcRect r="6526" b="33958"/>
          <a:stretch/>
        </p:blipFill>
        <p:spPr>
          <a:xfrm>
            <a:off x="5478782" y="-41195"/>
            <a:ext cx="6713218" cy="68661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Kuupäeva kohatäide 5">
            <a:extLst>
              <a:ext uri="{FF2B5EF4-FFF2-40B4-BE49-F238E27FC236}">
                <a16:creationId xmlns:a16="http://schemas.microsoft.com/office/drawing/2014/main" id="{2A9D11F8-46DF-417C-B216-88056B17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/>
          <a:p>
            <a:fld id="{14E0013E-51E0-4D81-A533-B2380D6509AE}" type="datetime1">
              <a:rPr lang="et-EE" smtClean="0"/>
              <a:t>07.02.24</a:t>
            </a:fld>
            <a:endParaRPr lang="en-US" dirty="0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DE6920FF-7AE5-4505-B8BF-83E75F2D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8782" y="6419088"/>
            <a:ext cx="6373366" cy="430806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Hea Kodanik | Good Citizen | </a:t>
            </a:r>
            <a:r>
              <a:rPr lang="az-Cyrl-AZ">
                <a:solidFill>
                  <a:schemeClr val="bg1"/>
                </a:solidFill>
              </a:rPr>
              <a:t>Хороший Гражданин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6375D00-AB82-4E55-B6DD-FCC82F56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Kodanikuühiskonna programm 2021-2024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83CFDDCE-C308-45F2-B858-E022D641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6F448-3989-4324-9737-E58C00EB5B2C}" type="datetime1">
              <a:rPr lang="et-EE" smtClean="0"/>
              <a:t>07.02.24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058F9FCC-18EC-4C99-B7C2-B4AF5366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CBE8A662-E48B-404B-A916-7B2692A21F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757247"/>
              </p:ext>
            </p:extLst>
          </p:nvPr>
        </p:nvGraphicFramePr>
        <p:xfrm>
          <a:off x="907990" y="1797050"/>
          <a:ext cx="8799574" cy="3972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erpilt" r:id="rId2" imgW="7223760" imgH="3261240" progId="Paint.Picture">
                  <p:embed/>
                </p:oleObj>
              </mc:Choice>
              <mc:Fallback>
                <p:oleObj name="Rasterpilt" r:id="rId2" imgW="7223760" imgH="3261240" progId="Paint.Picture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CBE8A662-E48B-404B-A916-7B2692A21F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7990" y="1797050"/>
                        <a:ext cx="8799574" cy="3972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092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lt 17">
            <a:extLst>
              <a:ext uri="{FF2B5EF4-FFF2-40B4-BE49-F238E27FC236}">
                <a16:creationId xmlns:a16="http://schemas.microsoft.com/office/drawing/2014/main" id="{49CD66D6-B81A-44BB-B0C4-CFD5322D0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64" y="175421"/>
            <a:ext cx="2722672" cy="3848100"/>
          </a:xfrm>
          <a:prstGeom prst="rect">
            <a:avLst/>
          </a:prstGeom>
        </p:spPr>
      </p:pic>
      <p:pic>
        <p:nvPicPr>
          <p:cNvPr id="16" name="Pilt 15">
            <a:extLst>
              <a:ext uri="{FF2B5EF4-FFF2-40B4-BE49-F238E27FC236}">
                <a16:creationId xmlns:a16="http://schemas.microsoft.com/office/drawing/2014/main" id="{7A5C8D2A-34E3-4253-87AB-B9CA4FBB8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8538">
            <a:off x="6443713" y="-658812"/>
            <a:ext cx="3330463" cy="4699000"/>
          </a:xfrm>
          <a:prstGeom prst="rect">
            <a:avLst/>
          </a:prstGeom>
        </p:spPr>
      </p:pic>
      <p:pic>
        <p:nvPicPr>
          <p:cNvPr id="14" name="Pilt 13">
            <a:extLst>
              <a:ext uri="{FF2B5EF4-FFF2-40B4-BE49-F238E27FC236}">
                <a16:creationId xmlns:a16="http://schemas.microsoft.com/office/drawing/2014/main" id="{383AB772-D1EC-439A-A5F6-AE8505BCE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3920">
            <a:off x="6818864" y="2352220"/>
            <a:ext cx="3276269" cy="4584700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448C82F1-4605-4165-8511-2A70CD5A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Hea Kodaniku tööriistad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7C0E6CC5-4370-4FCC-B6C9-CDBEFB07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E2ADF-B374-44F9-9665-C333F018864E}" type="datetime1">
              <a:rPr lang="et-EE" smtClean="0"/>
              <a:t>07.02.24</a:t>
            </a:fld>
            <a:endParaRPr lang="en-US"/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125C0AD5-EEB0-4707-BA20-FA3E58854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57880">
            <a:off x="3514840" y="2740220"/>
            <a:ext cx="2937964" cy="4072562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D3804BC7-451B-4CB1-A6AE-76B32BDFB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38074">
            <a:off x="178586" y="1694736"/>
            <a:ext cx="3349440" cy="465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73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5853A34-F9F5-4FCC-A8D7-06D256381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Pakume koolitusi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0369F98-E729-4B26-81AE-15F2E0D09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3835400" cy="435133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Vabaühenduste Liit on 1990ndate algusest saadik süsteemselt vabaühendusi ning nende partnereid koolitanud. Kui ka Sinu organisatsioon on huvitatud meie koolitustest, siis võta julgelt ühendust </a:t>
            </a:r>
            <a:r>
              <a:rPr lang="et-EE" dirty="0">
                <a:hlinkClick r:id="rId2"/>
              </a:rPr>
              <a:t>info@heakodanik.ee </a:t>
            </a:r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8" name="Sisu kohatäide 7">
            <a:extLst>
              <a:ext uri="{FF2B5EF4-FFF2-40B4-BE49-F238E27FC236}">
                <a16:creationId xmlns:a16="http://schemas.microsoft.com/office/drawing/2014/main" id="{1C856EDF-7AF8-4AF7-AF24-51944E2D65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14150" b="3672"/>
          <a:stretch/>
        </p:blipFill>
        <p:spPr>
          <a:xfrm>
            <a:off x="4368801" y="1480615"/>
            <a:ext cx="5417348" cy="4932624"/>
          </a:xfrm>
        </p:spPr>
      </p:pic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C581EDDF-AC9C-4167-BD74-9BA1A95D3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6F448-3989-4324-9737-E58C00EB5B2C}" type="datetime1">
              <a:rPr lang="et-EE" smtClean="0"/>
              <a:t>07.02.24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7394C15-8F37-45B5-B21E-C73243FD3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Hea Kodanik | Good Citizen | </a:t>
            </a:r>
            <a:r>
              <a:rPr lang="az-Cyrl-AZ"/>
              <a:t>Хороший Гражданин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08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B5B901A-FA8A-8D5A-A3C9-7A916FC53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72D70-81E9-6567-DC1C-3DD71E0B3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Mis motiveerib vabatahtlikku?</a:t>
            </a:r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178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outdoor, people, crowd&#10;&#10;Description automatically generated">
            <a:extLst>
              <a:ext uri="{FF2B5EF4-FFF2-40B4-BE49-F238E27FC236}">
                <a16:creationId xmlns:a16="http://schemas.microsoft.com/office/drawing/2014/main" id="{6C5484F8-D241-3AF1-C066-AAC212409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09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1" name="Freeform: Shape 1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FD90B3-3FC3-FBF8-6DC0-91B7F8598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625" y="203228"/>
            <a:ext cx="4681728" cy="64992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Rahulolu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saavutusest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Soov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õppida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Soov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näidata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üles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hoolivust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Soov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olla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osa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meeskonnast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Igavus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Keegi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küsis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abi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Väljakutse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Soov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tunda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uhkust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Vaheldus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igapäevatööst</a:t>
            </a:r>
            <a:endParaRPr lang="en-US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Soov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teha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midagi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lõbusat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Soov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leida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uusi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sõpru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Teha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midagi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mõjusat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 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ühiskonnas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Hiragino Sans" panose="020B0400000000000000" pitchFamily="34" charset="-128"/>
                <a:cs typeface="Gill Sans Light" panose="020B0302020104020203" pitchFamily="34" charset="-79"/>
              </a:rPr>
              <a:t>◼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Kaastunne</a:t>
            </a:r>
            <a:r>
              <a:rPr lang="en-GB" sz="2400" dirty="0">
                <a:effectLst/>
                <a:cs typeface="Gill Sans Light" panose="020B0302020104020203" pitchFamily="34" charset="-79"/>
              </a:rPr>
              <a:t>/</a:t>
            </a:r>
            <a:r>
              <a:rPr lang="en-GB" sz="2400" dirty="0" err="1">
                <a:effectLst/>
                <a:cs typeface="Gill Sans Light" panose="020B0302020104020203" pitchFamily="34" charset="-79"/>
              </a:rPr>
              <a:t>süütunne</a:t>
            </a:r>
            <a:endParaRPr lang="en-GB" sz="2400" dirty="0">
              <a:effectLst/>
              <a:cs typeface="Gill Sans Light" panose="020B0302020104020203" pitchFamily="34" charset="-79"/>
            </a:endParaRPr>
          </a:p>
          <a:p>
            <a:pPr marL="0" indent="0">
              <a:buNone/>
            </a:pPr>
            <a:endParaRPr lang="en-GB" sz="2400" dirty="0">
              <a:effectLst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823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presentatsio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17AADF8D7AF44B9E0F2C22D7A14AE1" ma:contentTypeVersion="18" ma:contentTypeDescription="Loo uus dokument" ma:contentTypeScope="" ma:versionID="1a60cca3c85b7920e1d0905f5901303f">
  <xsd:schema xmlns:xsd="http://www.w3.org/2001/XMLSchema" xmlns:xs="http://www.w3.org/2001/XMLSchema" xmlns:p="http://schemas.microsoft.com/office/2006/metadata/properties" xmlns:ns2="375a04bf-7cf5-4daa-b3e4-2440b55a35c6" xmlns:ns3="35c5ef7c-725c-440b-abe4-be1cf878967f" targetNamespace="http://schemas.microsoft.com/office/2006/metadata/properties" ma:root="true" ma:fieldsID="f4efeabaff43d581358446501e797c8b" ns2:_="" ns3:_="">
    <xsd:import namespace="375a04bf-7cf5-4daa-b3e4-2440b55a35c6"/>
    <xsd:import namespace="35c5ef7c-725c-440b-abe4-be1cf87896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a04bf-7cf5-4daa-b3e4-2440b55a35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Pildisildid" ma:readOnly="false" ma:fieldId="{5cf76f15-5ced-4ddc-b409-7134ff3c332f}" ma:taxonomyMulti="true" ma:sspId="73719990-c6bf-4b7f-8131-a9aa308231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c5ef7c-725c-440b-abe4-be1cf87896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01a8bb-f6c4-41ee-8b49-55a3e439c496}" ma:internalName="TaxCatchAll" ma:showField="CatchAllData" ma:web="35c5ef7c-725c-440b-abe4-be1cf87896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5a04bf-7cf5-4daa-b3e4-2440b55a35c6">
      <Terms xmlns="http://schemas.microsoft.com/office/infopath/2007/PartnerControls"/>
    </lcf76f155ced4ddcb4097134ff3c332f>
    <TaxCatchAll xmlns="35c5ef7c-725c-440b-abe4-be1cf878967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957A60-8873-4541-91AA-AE1FB7B94A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5a04bf-7cf5-4daa-b3e4-2440b55a35c6"/>
    <ds:schemaRef ds:uri="35c5ef7c-725c-440b-abe4-be1cf87896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0C2D77-30D5-414D-8E14-07F23C4CD3B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35c5ef7c-725c-440b-abe4-be1cf878967f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375a04bf-7cf5-4daa-b3e4-2440b55a35c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91D647C-B209-4BBF-9422-40712698A8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6841</TotalTime>
  <Words>434</Words>
  <Application>Microsoft Macintosh PowerPoint</Application>
  <PresentationFormat>Widescreen</PresentationFormat>
  <Paragraphs>73</Paragraphs>
  <Slides>12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Hiragino Sans</vt:lpstr>
      <vt:lpstr>Arial</vt:lpstr>
      <vt:lpstr>Calibri</vt:lpstr>
      <vt:lpstr>Calibri Light</vt:lpstr>
      <vt:lpstr>Gill Sans Light</vt:lpstr>
      <vt:lpstr>Klavika Regular</vt:lpstr>
      <vt:lpstr>KlavikaQX Light</vt:lpstr>
      <vt:lpstr>KlavikaQX Medium</vt:lpstr>
      <vt:lpstr>presentatsioon 1</vt:lpstr>
      <vt:lpstr>Rasterpilt</vt:lpstr>
      <vt:lpstr>Keda ja kuidas värvata kodanikuühiskonna organisatsioonidesse?</vt:lpstr>
      <vt:lpstr>Kes me oleme?</vt:lpstr>
      <vt:lpstr>Mida me teeme? </vt:lpstr>
      <vt:lpstr>Mõju ja ulatus</vt:lpstr>
      <vt:lpstr>Kodanikuühiskonna programm 2021-2024</vt:lpstr>
      <vt:lpstr>Hea Kodaniku tööriistad</vt:lpstr>
      <vt:lpstr>Pakume koolitusi</vt:lpstr>
      <vt:lpstr>Mis motiveerib vabatahtlikku?</vt:lpstr>
      <vt:lpstr>PowerPoint Presentation</vt:lpstr>
      <vt:lpstr>Kuidas motiveerida vabatahtlikku?</vt:lpstr>
      <vt:lpstr>Keda värvata vabatahtlikuks?</vt:lpstr>
      <vt:lpstr>Aitäh!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Vabaühenduste Liidu ja eesti vabakonna tutvustus</dc:title>
  <dc:creator>kai klandorf</dc:creator>
  <cp:lastModifiedBy>Lauri Luide</cp:lastModifiedBy>
  <cp:revision>91</cp:revision>
  <cp:lastPrinted>2020-11-09T07:01:05Z</cp:lastPrinted>
  <dcterms:created xsi:type="dcterms:W3CDTF">2019-09-27T12:36:55Z</dcterms:created>
  <dcterms:modified xsi:type="dcterms:W3CDTF">2024-02-07T18:28:31Z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0x0101001217AADF8D7AF44B9E0F2C22D7A14AE1</vt:lpwstr>
  </property>
  <property fmtid="{D5CDD505-2E9C-101B-9397-08002B2CF9AE}" pid="3" name="MediaServiceImageTags">
    <vt:lpwstr/>
  </property>
</Properties>
</file>