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3" r:id="rId2"/>
    <p:sldId id="627" r:id="rId3"/>
    <p:sldId id="629" r:id="rId4"/>
    <p:sldId id="630" r:id="rId5"/>
    <p:sldId id="597" r:id="rId6"/>
    <p:sldId id="634" r:id="rId7"/>
    <p:sldId id="635" r:id="rId8"/>
    <p:sldId id="548" r:id="rId9"/>
    <p:sldId id="632" r:id="rId10"/>
    <p:sldId id="631" r:id="rId11"/>
    <p:sldId id="614" r:id="rId12"/>
    <p:sldId id="623" r:id="rId13"/>
    <p:sldId id="622" r:id="rId14"/>
    <p:sldId id="621" r:id="rId15"/>
    <p:sldId id="610" r:id="rId16"/>
    <p:sldId id="611" r:id="rId17"/>
    <p:sldId id="609" r:id="rId18"/>
    <p:sldId id="612" r:id="rId19"/>
    <p:sldId id="625" r:id="rId20"/>
    <p:sldId id="600" r:id="rId21"/>
    <p:sldId id="624" r:id="rId22"/>
    <p:sldId id="616" r:id="rId23"/>
    <p:sldId id="617" r:id="rId24"/>
    <p:sldId id="618" r:id="rId25"/>
    <p:sldId id="608" r:id="rId26"/>
    <p:sldId id="619" r:id="rId27"/>
    <p:sldId id="601" r:id="rId28"/>
    <p:sldId id="613" r:id="rId29"/>
    <p:sldId id="620" r:id="rId30"/>
    <p:sldId id="266" r:id="rId31"/>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22" d="100"/>
          <a:sy n="122" d="100"/>
        </p:scale>
        <p:origin x="96" y="28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US"/>
          </a:p>
        </p:txBody>
      </p:sp>
      <p:sp>
        <p:nvSpPr>
          <p:cNvPr id="3" name="Kuupäeva kohatäide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EAADAB19-43A6-4332-ABFE-CF70A3E60251}" type="datetimeFigureOut">
              <a:rPr lang="en-US" smtClean="0"/>
              <a:t>2/8/2024</a:t>
            </a:fld>
            <a:endParaRPr lang="en-US"/>
          </a:p>
        </p:txBody>
      </p:sp>
      <p:sp>
        <p:nvSpPr>
          <p:cNvPr id="4" name="Slaidi pildi kohatäide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Märkmete kohatäide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Jaluse kohatäide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US"/>
          </a:p>
        </p:txBody>
      </p:sp>
      <p:sp>
        <p:nvSpPr>
          <p:cNvPr id="7" name="Slaidinumbri kohatäide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57D34911-5688-4AB3-8789-02ABD8A222A7}" type="slidenum">
              <a:rPr lang="en-US" smtClean="0"/>
              <a:t>‹#›</a:t>
            </a:fld>
            <a:endParaRPr lang="en-US"/>
          </a:p>
        </p:txBody>
      </p:sp>
    </p:spTree>
    <p:extLst>
      <p:ext uri="{BB962C8B-B14F-4D97-AF65-F5344CB8AC3E}">
        <p14:creationId xmlns:p14="http://schemas.microsoft.com/office/powerpoint/2010/main" val="387986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_Sinisega">
    <p:bg>
      <p:bgPr>
        <a:solidFill>
          <a:schemeClr val="accent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4" y="771524"/>
            <a:ext cx="10036175" cy="930277"/>
          </a:xfrm>
        </p:spPr>
        <p:txBody>
          <a:bodyPr anchor="t" anchorCtr="0"/>
          <a:lstStyle>
            <a:lvl1pPr algn="l">
              <a:defRPr sz="5100">
                <a:solidFill>
                  <a:schemeClr val="bg1"/>
                </a:solidFill>
              </a:defRPr>
            </a:lvl1pPr>
          </a:lstStyle>
          <a:p>
            <a:r>
              <a:rPr lang="en-US" dirty="0" err="1"/>
              <a:t>Tiitelleht</a:t>
            </a:r>
            <a:r>
              <a:rPr lang="en-US" dirty="0"/>
              <a:t>. Sinise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771524" y="3428999"/>
            <a:ext cx="5172076" cy="1550987"/>
          </a:xfrm>
        </p:spPr>
        <p:txBody>
          <a:bodyPr/>
          <a:lstStyle>
            <a:lvl1pPr marL="0" indent="0" algn="l">
              <a:lnSpc>
                <a:spcPct val="100000"/>
              </a:lnSpc>
              <a:spcAft>
                <a:spcPts val="0"/>
              </a:spcAft>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525" y="5393280"/>
            <a:ext cx="3221832" cy="792622"/>
          </a:xfrm>
          <a:prstGeom prst="rect">
            <a:avLst/>
          </a:prstGeom>
        </p:spPr>
      </p:pic>
    </p:spTree>
    <p:extLst>
      <p:ext uri="{BB962C8B-B14F-4D97-AF65-F5344CB8AC3E}">
        <p14:creationId xmlns:p14="http://schemas.microsoft.com/office/powerpoint/2010/main" val="2460695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23"/>
          <p:cNvSpPr>
            <a:spLocks noGrp="1"/>
          </p:cNvSpPr>
          <p:nvPr>
            <p:ph type="dt" sz="half" idx="10"/>
          </p:nvPr>
        </p:nvSpPr>
        <p:spPr/>
        <p:txBody>
          <a:bodyPr/>
          <a:lstStyle>
            <a:lvl1pPr>
              <a:defRPr/>
            </a:lvl1pPr>
          </a:lstStyle>
          <a:p>
            <a:pPr>
              <a:defRPr/>
            </a:pPr>
            <a:fld id="{1FE1761C-872D-469E-B598-F37554692FD5}" type="datetime1">
              <a:rPr lang="et-EE"/>
              <a:pPr>
                <a:defRPr/>
              </a:pPr>
              <a:t>08.02.2024</a:t>
            </a:fld>
            <a:endParaRPr lang="en-US" dirty="0"/>
          </a:p>
        </p:txBody>
      </p:sp>
    </p:spTree>
    <p:extLst>
      <p:ext uri="{BB962C8B-B14F-4D97-AF65-F5344CB8AC3E}">
        <p14:creationId xmlns:p14="http://schemas.microsoft.com/office/powerpoint/2010/main" val="306448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itelslaid_Halliga">
    <p:bg>
      <p:bgPr>
        <a:solidFill>
          <a:schemeClr val="accent5"/>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4" y="771524"/>
            <a:ext cx="10036175" cy="930277"/>
          </a:xfrm>
        </p:spPr>
        <p:txBody>
          <a:bodyPr anchor="t" anchorCtr="0"/>
          <a:lstStyle>
            <a:lvl1pPr algn="l">
              <a:defRPr sz="5100">
                <a:solidFill>
                  <a:schemeClr val="bg1"/>
                </a:solidFill>
              </a:defRPr>
            </a:lvl1pPr>
          </a:lstStyle>
          <a:p>
            <a:r>
              <a:rPr lang="en-US" dirty="0" err="1"/>
              <a:t>Tiitelleht</a:t>
            </a:r>
            <a:r>
              <a:rPr lang="en-US" dirty="0"/>
              <a:t>. </a:t>
            </a:r>
            <a:r>
              <a:rPr lang="en-US" dirty="0" err="1"/>
              <a:t>Halli</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771524" y="3428999"/>
            <a:ext cx="5172076" cy="1550987"/>
          </a:xfrm>
        </p:spPr>
        <p:txBody>
          <a:bodyPr/>
          <a:lstStyle>
            <a:lvl1pPr marL="0" indent="0" algn="l">
              <a:lnSpc>
                <a:spcPct val="100000"/>
              </a:lnSpc>
              <a:spcAft>
                <a:spcPts val="0"/>
              </a:spcAft>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525" y="5393280"/>
            <a:ext cx="3221832" cy="792622"/>
          </a:xfrm>
          <a:prstGeom prst="rect">
            <a:avLst/>
          </a:prstGeom>
        </p:spPr>
      </p:pic>
    </p:spTree>
    <p:extLst>
      <p:ext uri="{BB962C8B-B14F-4D97-AF65-F5344CB8AC3E}">
        <p14:creationId xmlns:p14="http://schemas.microsoft.com/office/powerpoint/2010/main" val="76632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itelslaid_Rohelisega">
    <p:bg>
      <p:bgPr>
        <a:solidFill>
          <a:schemeClr val="accent3"/>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4" y="771524"/>
            <a:ext cx="10036175" cy="930277"/>
          </a:xfrm>
        </p:spPr>
        <p:txBody>
          <a:bodyPr anchor="t" anchorCtr="0"/>
          <a:lstStyle>
            <a:lvl1pPr algn="l">
              <a:defRPr sz="5100">
                <a:solidFill>
                  <a:schemeClr val="bg1"/>
                </a:solidFill>
              </a:defRPr>
            </a:lvl1pPr>
          </a:lstStyle>
          <a:p>
            <a:r>
              <a:rPr lang="en-US" dirty="0" err="1"/>
              <a:t>Tiitelleht</a:t>
            </a:r>
            <a:r>
              <a:rPr lang="en-US" dirty="0"/>
              <a:t>. </a:t>
            </a:r>
            <a:r>
              <a:rPr lang="en-US" dirty="0" err="1"/>
              <a:t>Rohelise</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771524" y="3428999"/>
            <a:ext cx="5172076" cy="1550987"/>
          </a:xfrm>
        </p:spPr>
        <p:txBody>
          <a:bodyPr/>
          <a:lstStyle>
            <a:lvl1pPr marL="0" indent="0" algn="l">
              <a:lnSpc>
                <a:spcPct val="100000"/>
              </a:lnSpc>
              <a:spcAft>
                <a:spcPts val="0"/>
              </a:spcAft>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525" y="5393280"/>
            <a:ext cx="3221832" cy="792622"/>
          </a:xfrm>
          <a:prstGeom prst="rect">
            <a:avLst/>
          </a:prstGeom>
        </p:spPr>
      </p:pic>
    </p:spTree>
    <p:extLst>
      <p:ext uri="{BB962C8B-B14F-4D97-AF65-F5344CB8AC3E}">
        <p14:creationId xmlns:p14="http://schemas.microsoft.com/office/powerpoint/2010/main" val="329739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itelslaid_Kollasega">
    <p:bg>
      <p:bgPr>
        <a:solidFill>
          <a:schemeClr val="accent4"/>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4" y="771524"/>
            <a:ext cx="10036175" cy="930277"/>
          </a:xfrm>
        </p:spPr>
        <p:txBody>
          <a:bodyPr anchor="t" anchorCtr="0"/>
          <a:lstStyle>
            <a:lvl1pPr algn="l">
              <a:defRPr sz="5100">
                <a:solidFill>
                  <a:schemeClr val="bg1"/>
                </a:solidFill>
              </a:defRPr>
            </a:lvl1pPr>
          </a:lstStyle>
          <a:p>
            <a:r>
              <a:rPr lang="en-US" dirty="0" err="1"/>
              <a:t>Tiitelleht</a:t>
            </a:r>
            <a:r>
              <a:rPr lang="en-US" dirty="0"/>
              <a:t>. </a:t>
            </a:r>
            <a:r>
              <a:rPr lang="en-US" dirty="0" err="1"/>
              <a:t>Kollase</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771524" y="3428999"/>
            <a:ext cx="5172076" cy="1550987"/>
          </a:xfrm>
        </p:spPr>
        <p:txBody>
          <a:bodyPr/>
          <a:lstStyle>
            <a:lvl1pPr marL="0" indent="0" algn="l">
              <a:lnSpc>
                <a:spcPct val="100000"/>
              </a:lnSpc>
              <a:spcAft>
                <a:spcPts val="0"/>
              </a:spcAft>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525" y="5393280"/>
            <a:ext cx="3221832" cy="792622"/>
          </a:xfrm>
          <a:prstGeom prst="rect">
            <a:avLst/>
          </a:prstGeom>
        </p:spPr>
      </p:pic>
    </p:spTree>
    <p:extLst>
      <p:ext uri="{BB962C8B-B14F-4D97-AF65-F5344CB8AC3E}">
        <p14:creationId xmlns:p14="http://schemas.microsoft.com/office/powerpoint/2010/main" val="2800107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itelslaid_Punasega">
    <p:bg>
      <p:bgPr>
        <a:solidFill>
          <a:schemeClr val="accent2"/>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4" y="771524"/>
            <a:ext cx="10036175" cy="930277"/>
          </a:xfrm>
        </p:spPr>
        <p:txBody>
          <a:bodyPr anchor="t" anchorCtr="0"/>
          <a:lstStyle>
            <a:lvl1pPr algn="l">
              <a:defRPr sz="5100">
                <a:solidFill>
                  <a:schemeClr val="bg1"/>
                </a:solidFill>
              </a:defRPr>
            </a:lvl1pPr>
          </a:lstStyle>
          <a:p>
            <a:r>
              <a:rPr lang="en-US" dirty="0" err="1"/>
              <a:t>Tiitelleht</a:t>
            </a:r>
            <a:r>
              <a:rPr lang="en-US" dirty="0"/>
              <a:t>. </a:t>
            </a:r>
            <a:r>
              <a:rPr lang="en-US" dirty="0" err="1"/>
              <a:t>Punase</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771524" y="3428999"/>
            <a:ext cx="5172076" cy="1550987"/>
          </a:xfrm>
        </p:spPr>
        <p:txBody>
          <a:bodyPr/>
          <a:lstStyle>
            <a:lvl1pPr marL="0" indent="0" algn="l">
              <a:lnSpc>
                <a:spcPct val="100000"/>
              </a:lnSpc>
              <a:spcAft>
                <a:spcPts val="0"/>
              </a:spcAft>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525" y="5393280"/>
            <a:ext cx="3221832" cy="792622"/>
          </a:xfrm>
          <a:prstGeom prst="rect">
            <a:avLst/>
          </a:prstGeom>
        </p:spPr>
      </p:pic>
    </p:spTree>
    <p:extLst>
      <p:ext uri="{BB962C8B-B14F-4D97-AF65-F5344CB8AC3E}">
        <p14:creationId xmlns:p14="http://schemas.microsoft.com/office/powerpoint/2010/main" val="177158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itelslaid_Fotoga">
    <p:bg>
      <p:bgPr>
        <a:solidFill>
          <a:schemeClr val="tx1"/>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ACACD6EB-E413-418C-8F02-E19C6AD2031F}"/>
              </a:ext>
            </a:extLst>
          </p:cNvPr>
          <p:cNvSpPr>
            <a:spLocks noGrp="1"/>
          </p:cNvSpPr>
          <p:nvPr>
            <p:ph type="pic" sz="quarter" idx="10" hasCustomPrompt="1"/>
          </p:nvPr>
        </p:nvSpPr>
        <p:spPr>
          <a:xfrm>
            <a:off x="0" y="0"/>
            <a:ext cx="12192000" cy="6858000"/>
          </a:xfrm>
        </p:spPr>
        <p:txBody>
          <a:bodyPr anchor="ctr"/>
          <a:lstStyle>
            <a:lvl1pPr algn="ctr">
              <a:defRPr>
                <a:solidFill>
                  <a:schemeClr val="bg1"/>
                </a:solidFill>
              </a:defRPr>
            </a:lvl1pPr>
          </a:lstStyle>
          <a:p>
            <a:r>
              <a:rPr lang="en-US" dirty="0"/>
              <a:t>Click to add image</a:t>
            </a:r>
          </a:p>
        </p:txBody>
      </p:sp>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4" y="771524"/>
            <a:ext cx="10036175" cy="930277"/>
          </a:xfrm>
        </p:spPr>
        <p:txBody>
          <a:bodyPr anchor="t" anchorCtr="0"/>
          <a:lstStyle>
            <a:lvl1pPr algn="l">
              <a:defRPr sz="5100">
                <a:solidFill>
                  <a:schemeClr val="bg1"/>
                </a:solidFill>
              </a:defRPr>
            </a:lvl1pPr>
          </a:lstStyle>
          <a:p>
            <a:r>
              <a:rPr lang="en-US" dirty="0" err="1"/>
              <a:t>Tiitelleht</a:t>
            </a:r>
            <a:r>
              <a:rPr lang="en-US" dirty="0"/>
              <a:t>. </a:t>
            </a:r>
            <a:r>
              <a:rPr lang="en-US" dirty="0" err="1"/>
              <a:t>Punase</a:t>
            </a:r>
            <a:r>
              <a:rPr lang="en-US" dirty="0"/>
              <a:t> </a:t>
            </a:r>
            <a:r>
              <a:rPr lang="en-US" dirty="0" err="1"/>
              <a:t>taustaga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525" y="5393280"/>
            <a:ext cx="3221832" cy="792622"/>
          </a:xfrm>
          <a:prstGeom prst="rect">
            <a:avLst/>
          </a:prstGeom>
        </p:spPr>
      </p:pic>
    </p:spTree>
    <p:extLst>
      <p:ext uri="{BB962C8B-B14F-4D97-AF65-F5344CB8AC3E}">
        <p14:creationId xmlns:p14="http://schemas.microsoft.com/office/powerpoint/2010/main" val="368614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itelslaid_Mustriga">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5" y="771524"/>
            <a:ext cx="4781550" cy="930277"/>
          </a:xfrm>
        </p:spPr>
        <p:txBody>
          <a:bodyPr anchor="t" anchorCtr="0"/>
          <a:lstStyle>
            <a:lvl1pPr algn="l">
              <a:defRPr sz="2800">
                <a:solidFill>
                  <a:schemeClr val="accent1"/>
                </a:solidFill>
              </a:defRPr>
            </a:lvl1pPr>
          </a:lstStyle>
          <a:p>
            <a:r>
              <a:rPr lang="fi-FI" dirty="0" err="1"/>
              <a:t>Tiitelleht</a:t>
            </a:r>
            <a:r>
              <a:rPr lang="fi-FI" dirty="0"/>
              <a:t>. </a:t>
            </a:r>
            <a:r>
              <a:rPr lang="fi-FI" dirty="0" err="1"/>
              <a:t>Mustritaustaga</a:t>
            </a:r>
            <a:r>
              <a:rPr lang="fi-FI" dirty="0"/>
              <a:t>, </a:t>
            </a:r>
            <a:r>
              <a:rPr lang="fi-FI" dirty="0" err="1"/>
              <a:t>Sel</a:t>
            </a:r>
            <a:r>
              <a:rPr lang="fi-FI" dirty="0"/>
              <a:t>  </a:t>
            </a:r>
            <a:r>
              <a:rPr lang="fi-FI" dirty="0" err="1"/>
              <a:t>juhul</a:t>
            </a:r>
            <a:r>
              <a:rPr lang="fi-FI" dirty="0"/>
              <a:t> on </a:t>
            </a:r>
            <a:r>
              <a:rPr lang="fi-FI" dirty="0" err="1"/>
              <a:t>pealkiri</a:t>
            </a:r>
            <a:r>
              <a:rPr lang="fi-FI" dirty="0"/>
              <a:t> </a:t>
            </a:r>
            <a:r>
              <a:rPr lang="fi-FI" dirty="0" err="1"/>
              <a:t>väiksem</a:t>
            </a:r>
            <a:endParaRPr lang="en-US" dirty="0"/>
          </a:p>
        </p:txBody>
      </p:sp>
      <p:grpSp>
        <p:nvGrpSpPr>
          <p:cNvPr id="6" name="Group 4">
            <a:extLst>
              <a:ext uri="{FF2B5EF4-FFF2-40B4-BE49-F238E27FC236}">
                <a16:creationId xmlns:a16="http://schemas.microsoft.com/office/drawing/2014/main" id="{B5D8F8AD-511C-4C05-96FC-042028E94BED}"/>
              </a:ext>
            </a:extLst>
          </p:cNvPr>
          <p:cNvGrpSpPr>
            <a:grpSpLocks noChangeAspect="1"/>
          </p:cNvGrpSpPr>
          <p:nvPr userDrawn="1"/>
        </p:nvGrpSpPr>
        <p:grpSpPr bwMode="auto">
          <a:xfrm>
            <a:off x="771525" y="5392738"/>
            <a:ext cx="3222625" cy="793750"/>
            <a:chOff x="486" y="3397"/>
            <a:chExt cx="2030" cy="500"/>
          </a:xfrm>
        </p:grpSpPr>
        <p:sp>
          <p:nvSpPr>
            <p:cNvPr id="7" name="AutoShape 3">
              <a:extLst>
                <a:ext uri="{FF2B5EF4-FFF2-40B4-BE49-F238E27FC236}">
                  <a16:creationId xmlns:a16="http://schemas.microsoft.com/office/drawing/2014/main" id="{4D5AD7D9-6BF8-4863-BD64-0C30BE939E83}"/>
                </a:ext>
              </a:extLst>
            </p:cNvPr>
            <p:cNvSpPr>
              <a:spLocks noChangeAspect="1" noChangeArrowheads="1" noTextEdit="1"/>
            </p:cNvSpPr>
            <p:nvPr userDrawn="1"/>
          </p:nvSpPr>
          <p:spPr bwMode="auto">
            <a:xfrm>
              <a:off x="486" y="3397"/>
              <a:ext cx="203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D38D07EF-F8E8-4365-8C41-A05936EE2EFA}"/>
                </a:ext>
              </a:extLst>
            </p:cNvPr>
            <p:cNvSpPr>
              <a:spLocks/>
            </p:cNvSpPr>
            <p:nvPr userDrawn="1"/>
          </p:nvSpPr>
          <p:spPr bwMode="auto">
            <a:xfrm>
              <a:off x="1012" y="3462"/>
              <a:ext cx="289" cy="374"/>
            </a:xfrm>
            <a:custGeom>
              <a:avLst/>
              <a:gdLst>
                <a:gd name="T0" fmla="*/ 289 w 289"/>
                <a:gd name="T1" fmla="*/ 64 h 374"/>
                <a:gd name="T2" fmla="*/ 180 w 289"/>
                <a:gd name="T3" fmla="*/ 64 h 374"/>
                <a:gd name="T4" fmla="*/ 180 w 289"/>
                <a:gd name="T5" fmla="*/ 374 h 374"/>
                <a:gd name="T6" fmla="*/ 107 w 289"/>
                <a:gd name="T7" fmla="*/ 374 h 374"/>
                <a:gd name="T8" fmla="*/ 107 w 289"/>
                <a:gd name="T9" fmla="*/ 64 h 374"/>
                <a:gd name="T10" fmla="*/ 0 w 289"/>
                <a:gd name="T11" fmla="*/ 64 h 374"/>
                <a:gd name="T12" fmla="*/ 0 w 289"/>
                <a:gd name="T13" fmla="*/ 0 h 374"/>
                <a:gd name="T14" fmla="*/ 289 w 289"/>
                <a:gd name="T15" fmla="*/ 0 h 374"/>
                <a:gd name="T16" fmla="*/ 289 w 289"/>
                <a:gd name="T17" fmla="*/ 6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74">
                  <a:moveTo>
                    <a:pt x="289" y="64"/>
                  </a:moveTo>
                  <a:lnTo>
                    <a:pt x="180" y="64"/>
                  </a:lnTo>
                  <a:lnTo>
                    <a:pt x="180" y="374"/>
                  </a:lnTo>
                  <a:lnTo>
                    <a:pt x="107" y="374"/>
                  </a:lnTo>
                  <a:lnTo>
                    <a:pt x="107" y="64"/>
                  </a:lnTo>
                  <a:lnTo>
                    <a:pt x="0" y="64"/>
                  </a:lnTo>
                  <a:lnTo>
                    <a:pt x="0" y="0"/>
                  </a:lnTo>
                  <a:lnTo>
                    <a:pt x="289" y="0"/>
                  </a:lnTo>
                  <a:lnTo>
                    <a:pt x="289" y="64"/>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C3273456-3539-4AAD-B7B9-5B199A5330D1}"/>
                </a:ext>
              </a:extLst>
            </p:cNvPr>
            <p:cNvSpPr>
              <a:spLocks noEditPoints="1"/>
            </p:cNvSpPr>
            <p:nvPr userDrawn="1"/>
          </p:nvSpPr>
          <p:spPr bwMode="auto">
            <a:xfrm>
              <a:off x="1272" y="3555"/>
              <a:ext cx="240" cy="289"/>
            </a:xfrm>
            <a:custGeom>
              <a:avLst/>
              <a:gdLst>
                <a:gd name="T0" fmla="*/ 83 w 83"/>
                <a:gd name="T1" fmla="*/ 34 h 99"/>
                <a:gd name="T2" fmla="*/ 83 w 83"/>
                <a:gd name="T3" fmla="*/ 96 h 99"/>
                <a:gd name="T4" fmla="*/ 62 w 83"/>
                <a:gd name="T5" fmla="*/ 96 h 99"/>
                <a:gd name="T6" fmla="*/ 62 w 83"/>
                <a:gd name="T7" fmla="*/ 86 h 99"/>
                <a:gd name="T8" fmla="*/ 32 w 83"/>
                <a:gd name="T9" fmla="*/ 99 h 99"/>
                <a:gd name="T10" fmla="*/ 0 w 83"/>
                <a:gd name="T11" fmla="*/ 72 h 99"/>
                <a:gd name="T12" fmla="*/ 39 w 83"/>
                <a:gd name="T13" fmla="*/ 40 h 99"/>
                <a:gd name="T14" fmla="*/ 61 w 83"/>
                <a:gd name="T15" fmla="*/ 36 h 99"/>
                <a:gd name="T16" fmla="*/ 61 w 83"/>
                <a:gd name="T17" fmla="*/ 34 h 99"/>
                <a:gd name="T18" fmla="*/ 44 w 83"/>
                <a:gd name="T19" fmla="*/ 20 h 99"/>
                <a:gd name="T20" fmla="*/ 29 w 83"/>
                <a:gd name="T21" fmla="*/ 23 h 99"/>
                <a:gd name="T22" fmla="*/ 15 w 83"/>
                <a:gd name="T23" fmla="*/ 35 h 99"/>
                <a:gd name="T24" fmla="*/ 0 w 83"/>
                <a:gd name="T25" fmla="*/ 21 h 99"/>
                <a:gd name="T26" fmla="*/ 43 w 83"/>
                <a:gd name="T27" fmla="*/ 1 h 99"/>
                <a:gd name="T28" fmla="*/ 83 w 83"/>
                <a:gd name="T29" fmla="*/ 34 h 99"/>
                <a:gd name="T30" fmla="*/ 61 w 83"/>
                <a:gd name="T31" fmla="*/ 58 h 99"/>
                <a:gd name="T32" fmla="*/ 61 w 83"/>
                <a:gd name="T33" fmla="*/ 53 h 99"/>
                <a:gd name="T34" fmla="*/ 45 w 83"/>
                <a:gd name="T35" fmla="*/ 56 h 99"/>
                <a:gd name="T36" fmla="*/ 22 w 83"/>
                <a:gd name="T37" fmla="*/ 71 h 99"/>
                <a:gd name="T38" fmla="*/ 36 w 83"/>
                <a:gd name="T39" fmla="*/ 80 h 99"/>
                <a:gd name="T40" fmla="*/ 61 w 83"/>
                <a:gd name="T41"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99">
                  <a:moveTo>
                    <a:pt x="83" y="34"/>
                  </a:moveTo>
                  <a:cubicBezTo>
                    <a:pt x="83" y="96"/>
                    <a:pt x="83" y="96"/>
                    <a:pt x="83" y="96"/>
                  </a:cubicBezTo>
                  <a:cubicBezTo>
                    <a:pt x="62" y="96"/>
                    <a:pt x="62" y="96"/>
                    <a:pt x="62" y="96"/>
                  </a:cubicBezTo>
                  <a:cubicBezTo>
                    <a:pt x="62" y="86"/>
                    <a:pt x="62" y="86"/>
                    <a:pt x="62" y="86"/>
                  </a:cubicBezTo>
                  <a:cubicBezTo>
                    <a:pt x="56" y="94"/>
                    <a:pt x="46" y="99"/>
                    <a:pt x="32" y="99"/>
                  </a:cubicBezTo>
                  <a:cubicBezTo>
                    <a:pt x="14" y="99"/>
                    <a:pt x="0" y="90"/>
                    <a:pt x="0" y="72"/>
                  </a:cubicBezTo>
                  <a:cubicBezTo>
                    <a:pt x="0" y="53"/>
                    <a:pt x="15" y="44"/>
                    <a:pt x="39" y="40"/>
                  </a:cubicBezTo>
                  <a:cubicBezTo>
                    <a:pt x="61" y="36"/>
                    <a:pt x="61" y="36"/>
                    <a:pt x="61" y="36"/>
                  </a:cubicBezTo>
                  <a:cubicBezTo>
                    <a:pt x="61" y="34"/>
                    <a:pt x="61" y="34"/>
                    <a:pt x="61" y="34"/>
                  </a:cubicBezTo>
                  <a:cubicBezTo>
                    <a:pt x="61" y="25"/>
                    <a:pt x="54" y="20"/>
                    <a:pt x="44" y="20"/>
                  </a:cubicBezTo>
                  <a:cubicBezTo>
                    <a:pt x="39" y="20"/>
                    <a:pt x="34" y="21"/>
                    <a:pt x="29" y="23"/>
                  </a:cubicBezTo>
                  <a:cubicBezTo>
                    <a:pt x="24" y="27"/>
                    <a:pt x="19" y="31"/>
                    <a:pt x="15" y="35"/>
                  </a:cubicBezTo>
                  <a:cubicBezTo>
                    <a:pt x="0" y="21"/>
                    <a:pt x="0" y="21"/>
                    <a:pt x="0" y="21"/>
                  </a:cubicBezTo>
                  <a:cubicBezTo>
                    <a:pt x="10" y="8"/>
                    <a:pt x="26" y="0"/>
                    <a:pt x="43" y="1"/>
                  </a:cubicBezTo>
                  <a:cubicBezTo>
                    <a:pt x="69" y="1"/>
                    <a:pt x="83" y="14"/>
                    <a:pt x="83" y="34"/>
                  </a:cubicBezTo>
                  <a:close/>
                  <a:moveTo>
                    <a:pt x="61" y="58"/>
                  </a:moveTo>
                  <a:cubicBezTo>
                    <a:pt x="61" y="53"/>
                    <a:pt x="61" y="53"/>
                    <a:pt x="61" y="53"/>
                  </a:cubicBezTo>
                  <a:cubicBezTo>
                    <a:pt x="45" y="56"/>
                    <a:pt x="45" y="56"/>
                    <a:pt x="45" y="56"/>
                  </a:cubicBezTo>
                  <a:cubicBezTo>
                    <a:pt x="30" y="59"/>
                    <a:pt x="22" y="63"/>
                    <a:pt x="22" y="71"/>
                  </a:cubicBezTo>
                  <a:cubicBezTo>
                    <a:pt x="22" y="77"/>
                    <a:pt x="28" y="80"/>
                    <a:pt x="36" y="80"/>
                  </a:cubicBezTo>
                  <a:cubicBezTo>
                    <a:pt x="50" y="80"/>
                    <a:pt x="61" y="73"/>
                    <a:pt x="61" y="58"/>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6A6B2527-E4EC-4DFC-A3A2-B6C740CDE7D4}"/>
                </a:ext>
              </a:extLst>
            </p:cNvPr>
            <p:cNvSpPr>
              <a:spLocks noChangeArrowheads="1"/>
            </p:cNvSpPr>
            <p:nvPr userDrawn="1"/>
          </p:nvSpPr>
          <p:spPr bwMode="auto">
            <a:xfrm>
              <a:off x="1576" y="3462"/>
              <a:ext cx="67" cy="37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2FF579E4-9593-4C45-A11C-E7D97B422452}"/>
                </a:ext>
              </a:extLst>
            </p:cNvPr>
            <p:cNvSpPr>
              <a:spLocks noChangeArrowheads="1"/>
            </p:cNvSpPr>
            <p:nvPr userDrawn="1"/>
          </p:nvSpPr>
          <p:spPr bwMode="auto">
            <a:xfrm>
              <a:off x="1709" y="3462"/>
              <a:ext cx="67" cy="37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6574D4EE-0509-4A2D-8E2F-A78B7C98339C}"/>
                </a:ext>
              </a:extLst>
            </p:cNvPr>
            <p:cNvSpPr>
              <a:spLocks noEditPoints="1"/>
            </p:cNvSpPr>
            <p:nvPr userDrawn="1"/>
          </p:nvSpPr>
          <p:spPr bwMode="auto">
            <a:xfrm>
              <a:off x="1842" y="3462"/>
              <a:ext cx="67" cy="374"/>
            </a:xfrm>
            <a:custGeom>
              <a:avLst/>
              <a:gdLst>
                <a:gd name="T0" fmla="*/ 67 w 67"/>
                <a:gd name="T1" fmla="*/ 64 h 374"/>
                <a:gd name="T2" fmla="*/ 0 w 67"/>
                <a:gd name="T3" fmla="*/ 64 h 374"/>
                <a:gd name="T4" fmla="*/ 0 w 67"/>
                <a:gd name="T5" fmla="*/ 0 h 374"/>
                <a:gd name="T6" fmla="*/ 67 w 67"/>
                <a:gd name="T7" fmla="*/ 0 h 374"/>
                <a:gd name="T8" fmla="*/ 67 w 67"/>
                <a:gd name="T9" fmla="*/ 64 h 374"/>
                <a:gd name="T10" fmla="*/ 67 w 67"/>
                <a:gd name="T11" fmla="*/ 374 h 374"/>
                <a:gd name="T12" fmla="*/ 0 w 67"/>
                <a:gd name="T13" fmla="*/ 374 h 374"/>
                <a:gd name="T14" fmla="*/ 0 w 67"/>
                <a:gd name="T15" fmla="*/ 105 h 374"/>
                <a:gd name="T16" fmla="*/ 67 w 67"/>
                <a:gd name="T17" fmla="*/ 105 h 374"/>
                <a:gd name="T18" fmla="*/ 67 w 67"/>
                <a:gd name="T19"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74">
                  <a:moveTo>
                    <a:pt x="67" y="64"/>
                  </a:moveTo>
                  <a:lnTo>
                    <a:pt x="0" y="64"/>
                  </a:lnTo>
                  <a:lnTo>
                    <a:pt x="0" y="0"/>
                  </a:lnTo>
                  <a:lnTo>
                    <a:pt x="67" y="0"/>
                  </a:lnTo>
                  <a:lnTo>
                    <a:pt x="67" y="64"/>
                  </a:lnTo>
                  <a:close/>
                  <a:moveTo>
                    <a:pt x="67" y="374"/>
                  </a:moveTo>
                  <a:lnTo>
                    <a:pt x="0" y="374"/>
                  </a:lnTo>
                  <a:lnTo>
                    <a:pt x="0" y="105"/>
                  </a:lnTo>
                  <a:lnTo>
                    <a:pt x="67" y="105"/>
                  </a:lnTo>
                  <a:lnTo>
                    <a:pt x="67" y="374"/>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FF36D7E6-640E-4A83-8CF5-286186DB5C89}"/>
                </a:ext>
              </a:extLst>
            </p:cNvPr>
            <p:cNvSpPr>
              <a:spLocks/>
            </p:cNvSpPr>
            <p:nvPr userDrawn="1"/>
          </p:nvSpPr>
          <p:spPr bwMode="auto">
            <a:xfrm>
              <a:off x="1975" y="3555"/>
              <a:ext cx="237" cy="281"/>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06FB6C73-C497-44D9-88C3-2C4BF22E6195}"/>
                </a:ext>
              </a:extLst>
            </p:cNvPr>
            <p:cNvSpPr>
              <a:spLocks/>
            </p:cNvSpPr>
            <p:nvPr userDrawn="1"/>
          </p:nvSpPr>
          <p:spPr bwMode="auto">
            <a:xfrm>
              <a:off x="2276" y="3555"/>
              <a:ext cx="237" cy="281"/>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0DCBC183-669D-4524-9D66-F91E9410A975}"/>
                </a:ext>
              </a:extLst>
            </p:cNvPr>
            <p:cNvSpPr>
              <a:spLocks/>
            </p:cNvSpPr>
            <p:nvPr userDrawn="1"/>
          </p:nvSpPr>
          <p:spPr bwMode="auto">
            <a:xfrm>
              <a:off x="486" y="3552"/>
              <a:ext cx="350" cy="100"/>
            </a:xfrm>
            <a:custGeom>
              <a:avLst/>
              <a:gdLst>
                <a:gd name="T0" fmla="*/ 91 w 121"/>
                <a:gd name="T1" fmla="*/ 15 h 34"/>
                <a:gd name="T2" fmla="*/ 53 w 121"/>
                <a:gd name="T3" fmla="*/ 3 h 34"/>
                <a:gd name="T4" fmla="*/ 0 w 121"/>
                <a:gd name="T5" fmla="*/ 3 h 34"/>
                <a:gd name="T6" fmla="*/ 0 w 121"/>
                <a:gd name="T7" fmla="*/ 23 h 34"/>
                <a:gd name="T8" fmla="*/ 80 w 121"/>
                <a:gd name="T9" fmla="*/ 19 h 34"/>
                <a:gd name="T10" fmla="*/ 121 w 121"/>
                <a:gd name="T11" fmla="*/ 34 h 34"/>
                <a:gd name="T12" fmla="*/ 121 w 121"/>
                <a:gd name="T13" fmla="*/ 19 h 34"/>
                <a:gd name="T14" fmla="*/ 91 w 121"/>
                <a:gd name="T15" fmla="*/ 15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4">
                  <a:moveTo>
                    <a:pt x="91" y="15"/>
                  </a:moveTo>
                  <a:cubicBezTo>
                    <a:pt x="76" y="11"/>
                    <a:pt x="69" y="6"/>
                    <a:pt x="53" y="3"/>
                  </a:cubicBezTo>
                  <a:cubicBezTo>
                    <a:pt x="36" y="0"/>
                    <a:pt x="20" y="1"/>
                    <a:pt x="0" y="3"/>
                  </a:cubicBezTo>
                  <a:cubicBezTo>
                    <a:pt x="0" y="23"/>
                    <a:pt x="0" y="23"/>
                    <a:pt x="0" y="23"/>
                  </a:cubicBezTo>
                  <a:cubicBezTo>
                    <a:pt x="23" y="19"/>
                    <a:pt x="56" y="15"/>
                    <a:pt x="80" y="19"/>
                  </a:cubicBezTo>
                  <a:cubicBezTo>
                    <a:pt x="101" y="23"/>
                    <a:pt x="103" y="30"/>
                    <a:pt x="121" y="34"/>
                  </a:cubicBezTo>
                  <a:cubicBezTo>
                    <a:pt x="121" y="19"/>
                    <a:pt x="121" y="19"/>
                    <a:pt x="121" y="19"/>
                  </a:cubicBezTo>
                  <a:cubicBezTo>
                    <a:pt x="111" y="18"/>
                    <a:pt x="101" y="17"/>
                    <a:pt x="91" y="1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A6FF893F-BD34-4666-AA87-C9F3E9CAE6AD}"/>
                </a:ext>
              </a:extLst>
            </p:cNvPr>
            <p:cNvSpPr>
              <a:spLocks/>
            </p:cNvSpPr>
            <p:nvPr userDrawn="1"/>
          </p:nvSpPr>
          <p:spPr bwMode="auto">
            <a:xfrm>
              <a:off x="486" y="3652"/>
              <a:ext cx="350" cy="87"/>
            </a:xfrm>
            <a:custGeom>
              <a:avLst/>
              <a:gdLst>
                <a:gd name="T0" fmla="*/ 121 w 121"/>
                <a:gd name="T1" fmla="*/ 10 h 30"/>
                <a:gd name="T2" fmla="*/ 80 w 121"/>
                <a:gd name="T3" fmla="*/ 0 h 30"/>
                <a:gd name="T4" fmla="*/ 0 w 121"/>
                <a:gd name="T5" fmla="*/ 9 h 30"/>
                <a:gd name="T6" fmla="*/ 0 w 121"/>
                <a:gd name="T7" fmla="*/ 25 h 30"/>
                <a:gd name="T8" fmla="*/ 1 w 121"/>
                <a:gd name="T9" fmla="*/ 30 h 30"/>
                <a:gd name="T10" fmla="*/ 53 w 121"/>
                <a:gd name="T11" fmla="*/ 22 h 30"/>
                <a:gd name="T12" fmla="*/ 121 w 121"/>
                <a:gd name="T13" fmla="*/ 17 h 30"/>
                <a:gd name="T14" fmla="*/ 121 w 121"/>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0">
                  <a:moveTo>
                    <a:pt x="121" y="10"/>
                  </a:moveTo>
                  <a:cubicBezTo>
                    <a:pt x="107" y="0"/>
                    <a:pt x="94" y="0"/>
                    <a:pt x="80" y="0"/>
                  </a:cubicBezTo>
                  <a:cubicBezTo>
                    <a:pt x="53" y="1"/>
                    <a:pt x="33" y="4"/>
                    <a:pt x="0" y="9"/>
                  </a:cubicBezTo>
                  <a:cubicBezTo>
                    <a:pt x="0" y="25"/>
                    <a:pt x="0" y="25"/>
                    <a:pt x="0" y="25"/>
                  </a:cubicBezTo>
                  <a:cubicBezTo>
                    <a:pt x="0" y="27"/>
                    <a:pt x="0" y="29"/>
                    <a:pt x="1" y="30"/>
                  </a:cubicBezTo>
                  <a:cubicBezTo>
                    <a:pt x="24" y="26"/>
                    <a:pt x="44" y="23"/>
                    <a:pt x="53" y="22"/>
                  </a:cubicBezTo>
                  <a:cubicBezTo>
                    <a:pt x="77" y="18"/>
                    <a:pt x="103" y="14"/>
                    <a:pt x="121" y="17"/>
                  </a:cubicBezTo>
                  <a:lnTo>
                    <a:pt x="121" y="1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3F53CCAB-B3ED-46E5-AC9C-73449D2F6862}"/>
                </a:ext>
              </a:extLst>
            </p:cNvPr>
            <p:cNvSpPr>
              <a:spLocks/>
            </p:cNvSpPr>
            <p:nvPr userDrawn="1"/>
          </p:nvSpPr>
          <p:spPr bwMode="auto">
            <a:xfrm>
              <a:off x="503" y="3739"/>
              <a:ext cx="333" cy="158"/>
            </a:xfrm>
            <a:custGeom>
              <a:avLst/>
              <a:gdLst>
                <a:gd name="T0" fmla="*/ 0 w 115"/>
                <a:gd name="T1" fmla="*/ 17 h 54"/>
                <a:gd name="T2" fmla="*/ 4 w 115"/>
                <a:gd name="T3" fmla="*/ 23 h 54"/>
                <a:gd name="T4" fmla="*/ 55 w 115"/>
                <a:gd name="T5" fmla="*/ 54 h 54"/>
                <a:gd name="T6" fmla="*/ 55 w 115"/>
                <a:gd name="T7" fmla="*/ 54 h 54"/>
                <a:gd name="T8" fmla="*/ 106 w 115"/>
                <a:gd name="T9" fmla="*/ 23 h 54"/>
                <a:gd name="T10" fmla="*/ 112 w 115"/>
                <a:gd name="T11" fmla="*/ 12 h 54"/>
                <a:gd name="T12" fmla="*/ 115 w 115"/>
                <a:gd name="T13" fmla="*/ 2 h 54"/>
                <a:gd name="T14" fmla="*/ 115 w 115"/>
                <a:gd name="T15" fmla="*/ 0 h 54"/>
                <a:gd name="T16" fmla="*/ 0 w 115"/>
                <a:gd name="T1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4">
                  <a:moveTo>
                    <a:pt x="0" y="17"/>
                  </a:moveTo>
                  <a:cubicBezTo>
                    <a:pt x="1" y="19"/>
                    <a:pt x="3" y="21"/>
                    <a:pt x="4" y="23"/>
                  </a:cubicBezTo>
                  <a:cubicBezTo>
                    <a:pt x="17" y="40"/>
                    <a:pt x="54" y="53"/>
                    <a:pt x="55" y="54"/>
                  </a:cubicBezTo>
                  <a:cubicBezTo>
                    <a:pt x="55" y="54"/>
                    <a:pt x="55" y="54"/>
                    <a:pt x="55" y="54"/>
                  </a:cubicBezTo>
                  <a:cubicBezTo>
                    <a:pt x="56" y="53"/>
                    <a:pt x="92" y="40"/>
                    <a:pt x="106" y="23"/>
                  </a:cubicBezTo>
                  <a:cubicBezTo>
                    <a:pt x="108" y="20"/>
                    <a:pt x="111" y="16"/>
                    <a:pt x="112" y="12"/>
                  </a:cubicBezTo>
                  <a:cubicBezTo>
                    <a:pt x="113" y="9"/>
                    <a:pt x="114" y="6"/>
                    <a:pt x="115" y="2"/>
                  </a:cubicBezTo>
                  <a:cubicBezTo>
                    <a:pt x="115" y="2"/>
                    <a:pt x="115" y="1"/>
                    <a:pt x="115" y="0"/>
                  </a:cubicBezTo>
                  <a:cubicBezTo>
                    <a:pt x="111" y="0"/>
                    <a:pt x="3" y="17"/>
                    <a:pt x="0" y="1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5DCFB7A0-D16C-428E-B801-D34D6C7DBA65}"/>
                </a:ext>
              </a:extLst>
            </p:cNvPr>
            <p:cNvSpPr>
              <a:spLocks/>
            </p:cNvSpPr>
            <p:nvPr userDrawn="1"/>
          </p:nvSpPr>
          <p:spPr bwMode="auto">
            <a:xfrm>
              <a:off x="486" y="3470"/>
              <a:ext cx="350" cy="91"/>
            </a:xfrm>
            <a:custGeom>
              <a:avLst/>
              <a:gdLst>
                <a:gd name="T0" fmla="*/ 51 w 121"/>
                <a:gd name="T1" fmla="*/ 9 h 31"/>
                <a:gd name="T2" fmla="*/ 0 w 121"/>
                <a:gd name="T3" fmla="*/ 0 h 31"/>
                <a:gd name="T4" fmla="*/ 0 w 121"/>
                <a:gd name="T5" fmla="*/ 13 h 31"/>
                <a:gd name="T6" fmla="*/ 44 w 121"/>
                <a:gd name="T7" fmla="*/ 19 h 31"/>
                <a:gd name="T8" fmla="*/ 61 w 121"/>
                <a:gd name="T9" fmla="*/ 24 h 31"/>
                <a:gd name="T10" fmla="*/ 121 w 121"/>
                <a:gd name="T11" fmla="*/ 31 h 31"/>
                <a:gd name="T12" fmla="*/ 121 w 121"/>
                <a:gd name="T13" fmla="*/ 15 h 31"/>
                <a:gd name="T14" fmla="*/ 51 w 121"/>
                <a:gd name="T15" fmla="*/ 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1">
                  <a:moveTo>
                    <a:pt x="51" y="9"/>
                  </a:moveTo>
                  <a:cubicBezTo>
                    <a:pt x="36" y="7"/>
                    <a:pt x="25" y="4"/>
                    <a:pt x="0" y="0"/>
                  </a:cubicBezTo>
                  <a:cubicBezTo>
                    <a:pt x="0" y="13"/>
                    <a:pt x="0" y="13"/>
                    <a:pt x="0" y="13"/>
                  </a:cubicBezTo>
                  <a:cubicBezTo>
                    <a:pt x="15" y="13"/>
                    <a:pt x="30" y="15"/>
                    <a:pt x="44" y="19"/>
                  </a:cubicBezTo>
                  <a:cubicBezTo>
                    <a:pt x="48" y="20"/>
                    <a:pt x="58" y="23"/>
                    <a:pt x="61" y="24"/>
                  </a:cubicBezTo>
                  <a:cubicBezTo>
                    <a:pt x="80" y="29"/>
                    <a:pt x="106" y="29"/>
                    <a:pt x="121" y="31"/>
                  </a:cubicBezTo>
                  <a:cubicBezTo>
                    <a:pt x="121" y="15"/>
                    <a:pt x="121" y="15"/>
                    <a:pt x="121" y="15"/>
                  </a:cubicBezTo>
                  <a:cubicBezTo>
                    <a:pt x="99" y="11"/>
                    <a:pt x="68" y="11"/>
                    <a:pt x="51" y="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2CB57CC2-3829-4C8C-9FA4-8FA8C0FDB6A0}"/>
                </a:ext>
              </a:extLst>
            </p:cNvPr>
            <p:cNvSpPr>
              <a:spLocks/>
            </p:cNvSpPr>
            <p:nvPr userDrawn="1"/>
          </p:nvSpPr>
          <p:spPr bwMode="auto">
            <a:xfrm>
              <a:off x="486" y="3400"/>
              <a:ext cx="350" cy="67"/>
            </a:xfrm>
            <a:custGeom>
              <a:avLst/>
              <a:gdLst>
                <a:gd name="T0" fmla="*/ 61 w 121"/>
                <a:gd name="T1" fmla="*/ 0 h 23"/>
                <a:gd name="T2" fmla="*/ 61 w 121"/>
                <a:gd name="T3" fmla="*/ 0 h 23"/>
                <a:gd name="T4" fmla="*/ 0 w 121"/>
                <a:gd name="T5" fmla="*/ 7 h 23"/>
                <a:gd name="T6" fmla="*/ 0 w 121"/>
                <a:gd name="T7" fmla="*/ 13 h 23"/>
                <a:gd name="T8" fmla="*/ 121 w 121"/>
                <a:gd name="T9" fmla="*/ 23 h 23"/>
                <a:gd name="T10" fmla="*/ 121 w 121"/>
                <a:gd name="T11" fmla="*/ 7 h 23"/>
                <a:gd name="T12" fmla="*/ 61 w 1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21" h="23">
                  <a:moveTo>
                    <a:pt x="61" y="0"/>
                  </a:moveTo>
                  <a:cubicBezTo>
                    <a:pt x="61" y="0"/>
                    <a:pt x="61" y="0"/>
                    <a:pt x="61" y="0"/>
                  </a:cubicBezTo>
                  <a:cubicBezTo>
                    <a:pt x="40" y="0"/>
                    <a:pt x="20" y="2"/>
                    <a:pt x="0" y="7"/>
                  </a:cubicBezTo>
                  <a:cubicBezTo>
                    <a:pt x="0" y="13"/>
                    <a:pt x="0" y="13"/>
                    <a:pt x="0" y="13"/>
                  </a:cubicBezTo>
                  <a:cubicBezTo>
                    <a:pt x="121" y="23"/>
                    <a:pt x="121" y="23"/>
                    <a:pt x="121" y="23"/>
                  </a:cubicBezTo>
                  <a:cubicBezTo>
                    <a:pt x="121" y="7"/>
                    <a:pt x="121" y="7"/>
                    <a:pt x="121" y="7"/>
                  </a:cubicBezTo>
                  <a:cubicBezTo>
                    <a:pt x="101" y="2"/>
                    <a:pt x="81" y="0"/>
                    <a:pt x="61"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lt 20">
            <a:extLst>
              <a:ext uri="{FF2B5EF4-FFF2-40B4-BE49-F238E27FC236}">
                <a16:creationId xmlns:a16="http://schemas.microsoft.com/office/drawing/2014/main" id="{CCCDF00E-96BF-4014-AC91-37CB18477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5525" y="0"/>
            <a:ext cx="6096000" cy="6616762"/>
          </a:xfrm>
          <a:prstGeom prst="rect">
            <a:avLst/>
          </a:prstGeom>
        </p:spPr>
      </p:pic>
    </p:spTree>
    <p:extLst>
      <p:ext uri="{BB962C8B-B14F-4D97-AF65-F5344CB8AC3E}">
        <p14:creationId xmlns:p14="http://schemas.microsoft.com/office/powerpoint/2010/main" val="1800719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3381020-7BFD-49ED-B5A5-430ECDD648C3}"/>
              </a:ext>
            </a:extLst>
          </p:cNvPr>
          <p:cNvSpPr>
            <a:spLocks noGrp="1"/>
          </p:cNvSpPr>
          <p:nvPr>
            <p:ph type="title" hasCustomPrompt="1"/>
          </p:nvPr>
        </p:nvSpPr>
        <p:spPr>
          <a:xfrm>
            <a:off x="771524" y="771524"/>
            <a:ext cx="10715625" cy="964407"/>
          </a:xfrm>
        </p:spPr>
        <p:txBody>
          <a:bodyPr/>
          <a:lstStyle>
            <a:lvl1pPr>
              <a:defRPr/>
            </a:lvl1pPr>
          </a:lstStyle>
          <a:p>
            <a:r>
              <a:rPr lang="en-US" dirty="0" err="1"/>
              <a:t>Selline</a:t>
            </a:r>
            <a:r>
              <a:rPr lang="en-US" dirty="0"/>
              <a:t> on </a:t>
            </a:r>
            <a:r>
              <a:rPr lang="en-US" dirty="0" err="1"/>
              <a:t>tektiga</a:t>
            </a:r>
            <a:r>
              <a:rPr lang="en-US" dirty="0"/>
              <a:t> </a:t>
            </a:r>
            <a:r>
              <a:rPr lang="en-US" dirty="0" err="1"/>
              <a:t>lehekülg</a:t>
            </a:r>
            <a:endParaRPr lang="en-US" dirty="0"/>
          </a:p>
        </p:txBody>
      </p:sp>
      <p:sp>
        <p:nvSpPr>
          <p:cNvPr id="6" name="Slaidinumbri kohatäide 5">
            <a:extLst>
              <a:ext uri="{FF2B5EF4-FFF2-40B4-BE49-F238E27FC236}">
                <a16:creationId xmlns:a16="http://schemas.microsoft.com/office/drawing/2014/main" id="{7B871770-08E3-4784-AE05-838735A7385D}"/>
              </a:ext>
            </a:extLst>
          </p:cNvPr>
          <p:cNvSpPr>
            <a:spLocks noGrp="1"/>
          </p:cNvSpPr>
          <p:nvPr>
            <p:ph type="sldNum" sz="quarter" idx="12"/>
          </p:nvPr>
        </p:nvSpPr>
        <p:spPr/>
        <p:txBody>
          <a:bodyPr/>
          <a:lstStyle/>
          <a:p>
            <a:fld id="{CDC100B9-F1AC-4BEB-8655-57D0A3575FDC}" type="slidenum">
              <a:rPr lang="en-US" smtClean="0"/>
              <a:t>‹#›</a:t>
            </a:fld>
            <a:endParaRPr lang="en-US"/>
          </a:p>
        </p:txBody>
      </p:sp>
      <p:grpSp>
        <p:nvGrpSpPr>
          <p:cNvPr id="7" name="Group 4">
            <a:extLst>
              <a:ext uri="{FF2B5EF4-FFF2-40B4-BE49-F238E27FC236}">
                <a16:creationId xmlns:a16="http://schemas.microsoft.com/office/drawing/2014/main" id="{C1231241-89CB-4062-BD29-360675129A77}"/>
              </a:ext>
            </a:extLst>
          </p:cNvPr>
          <p:cNvGrpSpPr>
            <a:grpSpLocks noChangeAspect="1"/>
          </p:cNvGrpSpPr>
          <p:nvPr userDrawn="1"/>
        </p:nvGrpSpPr>
        <p:grpSpPr bwMode="auto">
          <a:xfrm>
            <a:off x="771524" y="6280625"/>
            <a:ext cx="1352551" cy="332502"/>
            <a:chOff x="486" y="3935"/>
            <a:chExt cx="960" cy="236"/>
          </a:xfrm>
        </p:grpSpPr>
        <p:sp>
          <p:nvSpPr>
            <p:cNvPr id="8" name="AutoShape 3">
              <a:extLst>
                <a:ext uri="{FF2B5EF4-FFF2-40B4-BE49-F238E27FC236}">
                  <a16:creationId xmlns:a16="http://schemas.microsoft.com/office/drawing/2014/main" id="{801CECDE-7AA5-40A9-ABEA-8381B28E67C5}"/>
                </a:ext>
              </a:extLst>
            </p:cNvPr>
            <p:cNvSpPr>
              <a:spLocks noChangeAspect="1" noChangeArrowheads="1" noTextEdit="1"/>
            </p:cNvSpPr>
            <p:nvPr userDrawn="1"/>
          </p:nvSpPr>
          <p:spPr bwMode="auto">
            <a:xfrm>
              <a:off x="486" y="3935"/>
              <a:ext cx="96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8B3430B1-252A-4966-AC2C-33D42BC2042B}"/>
                </a:ext>
              </a:extLst>
            </p:cNvPr>
            <p:cNvSpPr>
              <a:spLocks/>
            </p:cNvSpPr>
            <p:nvPr userDrawn="1"/>
          </p:nvSpPr>
          <p:spPr bwMode="auto">
            <a:xfrm>
              <a:off x="486" y="4008"/>
              <a:ext cx="165" cy="47"/>
            </a:xfrm>
            <a:custGeom>
              <a:avLst/>
              <a:gdLst>
                <a:gd name="T0" fmla="*/ 91 w 121"/>
                <a:gd name="T1" fmla="*/ 15 h 34"/>
                <a:gd name="T2" fmla="*/ 53 w 121"/>
                <a:gd name="T3" fmla="*/ 3 h 34"/>
                <a:gd name="T4" fmla="*/ 0 w 121"/>
                <a:gd name="T5" fmla="*/ 3 h 34"/>
                <a:gd name="T6" fmla="*/ 0 w 121"/>
                <a:gd name="T7" fmla="*/ 23 h 34"/>
                <a:gd name="T8" fmla="*/ 80 w 121"/>
                <a:gd name="T9" fmla="*/ 19 h 34"/>
                <a:gd name="T10" fmla="*/ 121 w 121"/>
                <a:gd name="T11" fmla="*/ 34 h 34"/>
                <a:gd name="T12" fmla="*/ 121 w 121"/>
                <a:gd name="T13" fmla="*/ 19 h 34"/>
                <a:gd name="T14" fmla="*/ 91 w 121"/>
                <a:gd name="T15" fmla="*/ 15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4">
                  <a:moveTo>
                    <a:pt x="91" y="15"/>
                  </a:moveTo>
                  <a:cubicBezTo>
                    <a:pt x="76" y="11"/>
                    <a:pt x="69" y="6"/>
                    <a:pt x="53" y="3"/>
                  </a:cubicBezTo>
                  <a:cubicBezTo>
                    <a:pt x="36" y="0"/>
                    <a:pt x="20" y="1"/>
                    <a:pt x="0" y="3"/>
                  </a:cubicBezTo>
                  <a:cubicBezTo>
                    <a:pt x="0" y="23"/>
                    <a:pt x="0" y="23"/>
                    <a:pt x="0" y="23"/>
                  </a:cubicBezTo>
                  <a:cubicBezTo>
                    <a:pt x="23" y="19"/>
                    <a:pt x="56" y="15"/>
                    <a:pt x="80" y="19"/>
                  </a:cubicBezTo>
                  <a:cubicBezTo>
                    <a:pt x="101" y="23"/>
                    <a:pt x="103" y="30"/>
                    <a:pt x="121" y="34"/>
                  </a:cubicBezTo>
                  <a:cubicBezTo>
                    <a:pt x="121" y="19"/>
                    <a:pt x="121" y="19"/>
                    <a:pt x="121" y="19"/>
                  </a:cubicBezTo>
                  <a:cubicBezTo>
                    <a:pt x="111" y="18"/>
                    <a:pt x="101" y="17"/>
                    <a:pt x="91" y="15"/>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178288A-4C1B-4023-A97B-83991659636E}"/>
                </a:ext>
              </a:extLst>
            </p:cNvPr>
            <p:cNvSpPr>
              <a:spLocks/>
            </p:cNvSpPr>
            <p:nvPr userDrawn="1"/>
          </p:nvSpPr>
          <p:spPr bwMode="auto">
            <a:xfrm>
              <a:off x="486" y="4055"/>
              <a:ext cx="165" cy="42"/>
            </a:xfrm>
            <a:custGeom>
              <a:avLst/>
              <a:gdLst>
                <a:gd name="T0" fmla="*/ 121 w 121"/>
                <a:gd name="T1" fmla="*/ 10 h 30"/>
                <a:gd name="T2" fmla="*/ 80 w 121"/>
                <a:gd name="T3" fmla="*/ 0 h 30"/>
                <a:gd name="T4" fmla="*/ 0 w 121"/>
                <a:gd name="T5" fmla="*/ 9 h 30"/>
                <a:gd name="T6" fmla="*/ 0 w 121"/>
                <a:gd name="T7" fmla="*/ 25 h 30"/>
                <a:gd name="T8" fmla="*/ 1 w 121"/>
                <a:gd name="T9" fmla="*/ 30 h 30"/>
                <a:gd name="T10" fmla="*/ 53 w 121"/>
                <a:gd name="T11" fmla="*/ 22 h 30"/>
                <a:gd name="T12" fmla="*/ 121 w 121"/>
                <a:gd name="T13" fmla="*/ 17 h 30"/>
                <a:gd name="T14" fmla="*/ 121 w 121"/>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0">
                  <a:moveTo>
                    <a:pt x="121" y="10"/>
                  </a:moveTo>
                  <a:cubicBezTo>
                    <a:pt x="107" y="0"/>
                    <a:pt x="94" y="0"/>
                    <a:pt x="80" y="0"/>
                  </a:cubicBezTo>
                  <a:cubicBezTo>
                    <a:pt x="53" y="1"/>
                    <a:pt x="33" y="4"/>
                    <a:pt x="0" y="9"/>
                  </a:cubicBezTo>
                  <a:cubicBezTo>
                    <a:pt x="0" y="25"/>
                    <a:pt x="0" y="25"/>
                    <a:pt x="0" y="25"/>
                  </a:cubicBezTo>
                  <a:cubicBezTo>
                    <a:pt x="0" y="27"/>
                    <a:pt x="0" y="29"/>
                    <a:pt x="1" y="30"/>
                  </a:cubicBezTo>
                  <a:cubicBezTo>
                    <a:pt x="24" y="26"/>
                    <a:pt x="44" y="23"/>
                    <a:pt x="53" y="22"/>
                  </a:cubicBezTo>
                  <a:cubicBezTo>
                    <a:pt x="77" y="18"/>
                    <a:pt x="103" y="14"/>
                    <a:pt x="121" y="17"/>
                  </a:cubicBezTo>
                  <a:lnTo>
                    <a:pt x="121" y="10"/>
                  </a:ln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C12E0970-FFE1-4F84-8F7E-D0428589D7D4}"/>
                </a:ext>
              </a:extLst>
            </p:cNvPr>
            <p:cNvSpPr>
              <a:spLocks/>
            </p:cNvSpPr>
            <p:nvPr userDrawn="1"/>
          </p:nvSpPr>
          <p:spPr bwMode="auto">
            <a:xfrm>
              <a:off x="494" y="4097"/>
              <a:ext cx="157" cy="74"/>
            </a:xfrm>
            <a:custGeom>
              <a:avLst/>
              <a:gdLst>
                <a:gd name="T0" fmla="*/ 0 w 115"/>
                <a:gd name="T1" fmla="*/ 17 h 54"/>
                <a:gd name="T2" fmla="*/ 4 w 115"/>
                <a:gd name="T3" fmla="*/ 23 h 54"/>
                <a:gd name="T4" fmla="*/ 55 w 115"/>
                <a:gd name="T5" fmla="*/ 54 h 54"/>
                <a:gd name="T6" fmla="*/ 55 w 115"/>
                <a:gd name="T7" fmla="*/ 54 h 54"/>
                <a:gd name="T8" fmla="*/ 106 w 115"/>
                <a:gd name="T9" fmla="*/ 23 h 54"/>
                <a:gd name="T10" fmla="*/ 112 w 115"/>
                <a:gd name="T11" fmla="*/ 12 h 54"/>
                <a:gd name="T12" fmla="*/ 115 w 115"/>
                <a:gd name="T13" fmla="*/ 2 h 54"/>
                <a:gd name="T14" fmla="*/ 115 w 115"/>
                <a:gd name="T15" fmla="*/ 0 h 54"/>
                <a:gd name="T16" fmla="*/ 0 w 115"/>
                <a:gd name="T1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4">
                  <a:moveTo>
                    <a:pt x="0" y="17"/>
                  </a:moveTo>
                  <a:cubicBezTo>
                    <a:pt x="1" y="19"/>
                    <a:pt x="3" y="21"/>
                    <a:pt x="4" y="23"/>
                  </a:cubicBezTo>
                  <a:cubicBezTo>
                    <a:pt x="17" y="40"/>
                    <a:pt x="54" y="53"/>
                    <a:pt x="55" y="54"/>
                  </a:cubicBezTo>
                  <a:cubicBezTo>
                    <a:pt x="55" y="54"/>
                    <a:pt x="55" y="54"/>
                    <a:pt x="55" y="54"/>
                  </a:cubicBezTo>
                  <a:cubicBezTo>
                    <a:pt x="56" y="53"/>
                    <a:pt x="92" y="40"/>
                    <a:pt x="106" y="23"/>
                  </a:cubicBezTo>
                  <a:cubicBezTo>
                    <a:pt x="108" y="20"/>
                    <a:pt x="111" y="16"/>
                    <a:pt x="112" y="12"/>
                  </a:cubicBezTo>
                  <a:cubicBezTo>
                    <a:pt x="113" y="9"/>
                    <a:pt x="114" y="6"/>
                    <a:pt x="115" y="2"/>
                  </a:cubicBezTo>
                  <a:cubicBezTo>
                    <a:pt x="115" y="2"/>
                    <a:pt x="115" y="1"/>
                    <a:pt x="115" y="0"/>
                  </a:cubicBezTo>
                  <a:cubicBezTo>
                    <a:pt x="111" y="0"/>
                    <a:pt x="3" y="17"/>
                    <a:pt x="0" y="17"/>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5B3BFE8C-536E-41BE-8BE2-228898B16865}"/>
                </a:ext>
              </a:extLst>
            </p:cNvPr>
            <p:cNvSpPr>
              <a:spLocks/>
            </p:cNvSpPr>
            <p:nvPr userDrawn="1"/>
          </p:nvSpPr>
          <p:spPr bwMode="auto">
            <a:xfrm>
              <a:off x="486" y="3970"/>
              <a:ext cx="165" cy="42"/>
            </a:xfrm>
            <a:custGeom>
              <a:avLst/>
              <a:gdLst>
                <a:gd name="T0" fmla="*/ 51 w 121"/>
                <a:gd name="T1" fmla="*/ 9 h 31"/>
                <a:gd name="T2" fmla="*/ 0 w 121"/>
                <a:gd name="T3" fmla="*/ 0 h 31"/>
                <a:gd name="T4" fmla="*/ 0 w 121"/>
                <a:gd name="T5" fmla="*/ 13 h 31"/>
                <a:gd name="T6" fmla="*/ 44 w 121"/>
                <a:gd name="T7" fmla="*/ 19 h 31"/>
                <a:gd name="T8" fmla="*/ 61 w 121"/>
                <a:gd name="T9" fmla="*/ 24 h 31"/>
                <a:gd name="T10" fmla="*/ 121 w 121"/>
                <a:gd name="T11" fmla="*/ 31 h 31"/>
                <a:gd name="T12" fmla="*/ 121 w 121"/>
                <a:gd name="T13" fmla="*/ 15 h 31"/>
                <a:gd name="T14" fmla="*/ 51 w 121"/>
                <a:gd name="T15" fmla="*/ 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1">
                  <a:moveTo>
                    <a:pt x="51" y="9"/>
                  </a:moveTo>
                  <a:cubicBezTo>
                    <a:pt x="36" y="7"/>
                    <a:pt x="25" y="4"/>
                    <a:pt x="0" y="0"/>
                  </a:cubicBezTo>
                  <a:cubicBezTo>
                    <a:pt x="0" y="13"/>
                    <a:pt x="0" y="13"/>
                    <a:pt x="0" y="13"/>
                  </a:cubicBezTo>
                  <a:cubicBezTo>
                    <a:pt x="15" y="13"/>
                    <a:pt x="30" y="15"/>
                    <a:pt x="44" y="19"/>
                  </a:cubicBezTo>
                  <a:cubicBezTo>
                    <a:pt x="48" y="20"/>
                    <a:pt x="58" y="23"/>
                    <a:pt x="61" y="24"/>
                  </a:cubicBezTo>
                  <a:cubicBezTo>
                    <a:pt x="80" y="29"/>
                    <a:pt x="106" y="29"/>
                    <a:pt x="121" y="31"/>
                  </a:cubicBezTo>
                  <a:cubicBezTo>
                    <a:pt x="121" y="15"/>
                    <a:pt x="121" y="15"/>
                    <a:pt x="121" y="15"/>
                  </a:cubicBezTo>
                  <a:cubicBezTo>
                    <a:pt x="99" y="11"/>
                    <a:pt x="68" y="11"/>
                    <a:pt x="51" y="9"/>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37CACBD9-A4CF-47DB-BB94-905D0DB0EC7C}"/>
                </a:ext>
              </a:extLst>
            </p:cNvPr>
            <p:cNvSpPr>
              <a:spLocks/>
            </p:cNvSpPr>
            <p:nvPr userDrawn="1"/>
          </p:nvSpPr>
          <p:spPr bwMode="auto">
            <a:xfrm>
              <a:off x="486" y="3936"/>
              <a:ext cx="165" cy="32"/>
            </a:xfrm>
            <a:custGeom>
              <a:avLst/>
              <a:gdLst>
                <a:gd name="T0" fmla="*/ 61 w 121"/>
                <a:gd name="T1" fmla="*/ 0 h 23"/>
                <a:gd name="T2" fmla="*/ 61 w 121"/>
                <a:gd name="T3" fmla="*/ 0 h 23"/>
                <a:gd name="T4" fmla="*/ 0 w 121"/>
                <a:gd name="T5" fmla="*/ 7 h 23"/>
                <a:gd name="T6" fmla="*/ 0 w 121"/>
                <a:gd name="T7" fmla="*/ 13 h 23"/>
                <a:gd name="T8" fmla="*/ 121 w 121"/>
                <a:gd name="T9" fmla="*/ 23 h 23"/>
                <a:gd name="T10" fmla="*/ 121 w 121"/>
                <a:gd name="T11" fmla="*/ 7 h 23"/>
                <a:gd name="T12" fmla="*/ 61 w 1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21" h="23">
                  <a:moveTo>
                    <a:pt x="61" y="0"/>
                  </a:moveTo>
                  <a:cubicBezTo>
                    <a:pt x="61" y="0"/>
                    <a:pt x="61" y="0"/>
                    <a:pt x="61" y="0"/>
                  </a:cubicBezTo>
                  <a:cubicBezTo>
                    <a:pt x="40" y="0"/>
                    <a:pt x="20" y="2"/>
                    <a:pt x="0" y="7"/>
                  </a:cubicBezTo>
                  <a:cubicBezTo>
                    <a:pt x="0" y="13"/>
                    <a:pt x="0" y="13"/>
                    <a:pt x="0" y="13"/>
                  </a:cubicBezTo>
                  <a:cubicBezTo>
                    <a:pt x="121" y="23"/>
                    <a:pt x="121" y="23"/>
                    <a:pt x="121" y="23"/>
                  </a:cubicBezTo>
                  <a:cubicBezTo>
                    <a:pt x="121" y="7"/>
                    <a:pt x="121" y="7"/>
                    <a:pt x="121" y="7"/>
                  </a:cubicBezTo>
                  <a:cubicBezTo>
                    <a:pt x="101" y="2"/>
                    <a:pt x="81" y="0"/>
                    <a:pt x="61" y="0"/>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D179B728-61D0-49E2-861D-901915B72747}"/>
                </a:ext>
              </a:extLst>
            </p:cNvPr>
            <p:cNvSpPr>
              <a:spLocks/>
            </p:cNvSpPr>
            <p:nvPr userDrawn="1"/>
          </p:nvSpPr>
          <p:spPr bwMode="auto">
            <a:xfrm>
              <a:off x="735" y="3965"/>
              <a:ext cx="137" cy="177"/>
            </a:xfrm>
            <a:custGeom>
              <a:avLst/>
              <a:gdLst>
                <a:gd name="T0" fmla="*/ 137 w 137"/>
                <a:gd name="T1" fmla="*/ 31 h 177"/>
                <a:gd name="T2" fmla="*/ 85 w 137"/>
                <a:gd name="T3" fmla="*/ 31 h 177"/>
                <a:gd name="T4" fmla="*/ 85 w 137"/>
                <a:gd name="T5" fmla="*/ 177 h 177"/>
                <a:gd name="T6" fmla="*/ 50 w 137"/>
                <a:gd name="T7" fmla="*/ 177 h 177"/>
                <a:gd name="T8" fmla="*/ 50 w 137"/>
                <a:gd name="T9" fmla="*/ 31 h 177"/>
                <a:gd name="T10" fmla="*/ 0 w 137"/>
                <a:gd name="T11" fmla="*/ 31 h 177"/>
                <a:gd name="T12" fmla="*/ 0 w 137"/>
                <a:gd name="T13" fmla="*/ 0 h 177"/>
                <a:gd name="T14" fmla="*/ 137 w 137"/>
                <a:gd name="T15" fmla="*/ 0 h 177"/>
                <a:gd name="T16" fmla="*/ 137 w 137"/>
                <a:gd name="T17" fmla="*/ 3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77">
                  <a:moveTo>
                    <a:pt x="137" y="31"/>
                  </a:moveTo>
                  <a:lnTo>
                    <a:pt x="85" y="31"/>
                  </a:lnTo>
                  <a:lnTo>
                    <a:pt x="85" y="177"/>
                  </a:lnTo>
                  <a:lnTo>
                    <a:pt x="50" y="177"/>
                  </a:lnTo>
                  <a:lnTo>
                    <a:pt x="50" y="31"/>
                  </a:lnTo>
                  <a:lnTo>
                    <a:pt x="0" y="31"/>
                  </a:lnTo>
                  <a:lnTo>
                    <a:pt x="0" y="0"/>
                  </a:lnTo>
                  <a:lnTo>
                    <a:pt x="137" y="0"/>
                  </a:lnTo>
                  <a:lnTo>
                    <a:pt x="137" y="31"/>
                  </a:ln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0F9A7945-CC70-40D8-9030-93DE5BC29291}"/>
                </a:ext>
              </a:extLst>
            </p:cNvPr>
            <p:cNvSpPr>
              <a:spLocks noEditPoints="1"/>
            </p:cNvSpPr>
            <p:nvPr userDrawn="1"/>
          </p:nvSpPr>
          <p:spPr bwMode="auto">
            <a:xfrm>
              <a:off x="858" y="4010"/>
              <a:ext cx="113" cy="136"/>
            </a:xfrm>
            <a:custGeom>
              <a:avLst/>
              <a:gdLst>
                <a:gd name="T0" fmla="*/ 83 w 83"/>
                <a:gd name="T1" fmla="*/ 34 h 99"/>
                <a:gd name="T2" fmla="*/ 83 w 83"/>
                <a:gd name="T3" fmla="*/ 96 h 99"/>
                <a:gd name="T4" fmla="*/ 62 w 83"/>
                <a:gd name="T5" fmla="*/ 96 h 99"/>
                <a:gd name="T6" fmla="*/ 62 w 83"/>
                <a:gd name="T7" fmla="*/ 86 h 99"/>
                <a:gd name="T8" fmla="*/ 32 w 83"/>
                <a:gd name="T9" fmla="*/ 99 h 99"/>
                <a:gd name="T10" fmla="*/ 0 w 83"/>
                <a:gd name="T11" fmla="*/ 72 h 99"/>
                <a:gd name="T12" fmla="*/ 39 w 83"/>
                <a:gd name="T13" fmla="*/ 40 h 99"/>
                <a:gd name="T14" fmla="*/ 61 w 83"/>
                <a:gd name="T15" fmla="*/ 36 h 99"/>
                <a:gd name="T16" fmla="*/ 61 w 83"/>
                <a:gd name="T17" fmla="*/ 34 h 99"/>
                <a:gd name="T18" fmla="*/ 44 w 83"/>
                <a:gd name="T19" fmla="*/ 20 h 99"/>
                <a:gd name="T20" fmla="*/ 29 w 83"/>
                <a:gd name="T21" fmla="*/ 23 h 99"/>
                <a:gd name="T22" fmla="*/ 15 w 83"/>
                <a:gd name="T23" fmla="*/ 35 h 99"/>
                <a:gd name="T24" fmla="*/ 0 w 83"/>
                <a:gd name="T25" fmla="*/ 21 h 99"/>
                <a:gd name="T26" fmla="*/ 43 w 83"/>
                <a:gd name="T27" fmla="*/ 1 h 99"/>
                <a:gd name="T28" fmla="*/ 83 w 83"/>
                <a:gd name="T29" fmla="*/ 34 h 99"/>
                <a:gd name="T30" fmla="*/ 61 w 83"/>
                <a:gd name="T31" fmla="*/ 58 h 99"/>
                <a:gd name="T32" fmla="*/ 61 w 83"/>
                <a:gd name="T33" fmla="*/ 53 h 99"/>
                <a:gd name="T34" fmla="*/ 45 w 83"/>
                <a:gd name="T35" fmla="*/ 56 h 99"/>
                <a:gd name="T36" fmla="*/ 22 w 83"/>
                <a:gd name="T37" fmla="*/ 71 h 99"/>
                <a:gd name="T38" fmla="*/ 36 w 83"/>
                <a:gd name="T39" fmla="*/ 80 h 99"/>
                <a:gd name="T40" fmla="*/ 61 w 83"/>
                <a:gd name="T41"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99">
                  <a:moveTo>
                    <a:pt x="83" y="34"/>
                  </a:moveTo>
                  <a:cubicBezTo>
                    <a:pt x="83" y="96"/>
                    <a:pt x="83" y="96"/>
                    <a:pt x="83" y="96"/>
                  </a:cubicBezTo>
                  <a:cubicBezTo>
                    <a:pt x="62" y="96"/>
                    <a:pt x="62" y="96"/>
                    <a:pt x="62" y="96"/>
                  </a:cubicBezTo>
                  <a:cubicBezTo>
                    <a:pt x="62" y="86"/>
                    <a:pt x="62" y="86"/>
                    <a:pt x="62" y="86"/>
                  </a:cubicBezTo>
                  <a:cubicBezTo>
                    <a:pt x="56" y="94"/>
                    <a:pt x="46" y="99"/>
                    <a:pt x="32" y="99"/>
                  </a:cubicBezTo>
                  <a:cubicBezTo>
                    <a:pt x="14" y="99"/>
                    <a:pt x="0" y="90"/>
                    <a:pt x="0" y="72"/>
                  </a:cubicBezTo>
                  <a:cubicBezTo>
                    <a:pt x="0" y="53"/>
                    <a:pt x="15" y="44"/>
                    <a:pt x="39" y="40"/>
                  </a:cubicBezTo>
                  <a:cubicBezTo>
                    <a:pt x="61" y="36"/>
                    <a:pt x="61" y="36"/>
                    <a:pt x="61" y="36"/>
                  </a:cubicBezTo>
                  <a:cubicBezTo>
                    <a:pt x="61" y="34"/>
                    <a:pt x="61" y="34"/>
                    <a:pt x="61" y="34"/>
                  </a:cubicBezTo>
                  <a:cubicBezTo>
                    <a:pt x="61" y="25"/>
                    <a:pt x="54" y="20"/>
                    <a:pt x="44" y="20"/>
                  </a:cubicBezTo>
                  <a:cubicBezTo>
                    <a:pt x="39" y="20"/>
                    <a:pt x="34" y="21"/>
                    <a:pt x="29" y="23"/>
                  </a:cubicBezTo>
                  <a:cubicBezTo>
                    <a:pt x="24" y="27"/>
                    <a:pt x="19" y="31"/>
                    <a:pt x="15" y="35"/>
                  </a:cubicBezTo>
                  <a:cubicBezTo>
                    <a:pt x="0" y="21"/>
                    <a:pt x="0" y="21"/>
                    <a:pt x="0" y="21"/>
                  </a:cubicBezTo>
                  <a:cubicBezTo>
                    <a:pt x="10" y="8"/>
                    <a:pt x="26" y="0"/>
                    <a:pt x="43" y="1"/>
                  </a:cubicBezTo>
                  <a:cubicBezTo>
                    <a:pt x="69" y="1"/>
                    <a:pt x="83" y="14"/>
                    <a:pt x="83" y="34"/>
                  </a:cubicBezTo>
                  <a:close/>
                  <a:moveTo>
                    <a:pt x="61" y="58"/>
                  </a:moveTo>
                  <a:cubicBezTo>
                    <a:pt x="61" y="53"/>
                    <a:pt x="61" y="53"/>
                    <a:pt x="61" y="53"/>
                  </a:cubicBezTo>
                  <a:cubicBezTo>
                    <a:pt x="45" y="56"/>
                    <a:pt x="45" y="56"/>
                    <a:pt x="45" y="56"/>
                  </a:cubicBezTo>
                  <a:cubicBezTo>
                    <a:pt x="30" y="59"/>
                    <a:pt x="22" y="63"/>
                    <a:pt x="22" y="71"/>
                  </a:cubicBezTo>
                  <a:cubicBezTo>
                    <a:pt x="22" y="77"/>
                    <a:pt x="28" y="80"/>
                    <a:pt x="36" y="80"/>
                  </a:cubicBezTo>
                  <a:cubicBezTo>
                    <a:pt x="50" y="80"/>
                    <a:pt x="61" y="73"/>
                    <a:pt x="61" y="58"/>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338EDE05-E371-4465-8D02-C8B2B201E510}"/>
                </a:ext>
              </a:extLst>
            </p:cNvPr>
            <p:cNvSpPr>
              <a:spLocks noChangeArrowheads="1"/>
            </p:cNvSpPr>
            <p:nvPr userDrawn="1"/>
          </p:nvSpPr>
          <p:spPr bwMode="auto">
            <a:xfrm>
              <a:off x="1002" y="3965"/>
              <a:ext cx="31" cy="177"/>
            </a:xfrm>
            <a:prstGeom prst="rect">
              <a:avLst/>
            </a:prstGeom>
            <a:solidFill>
              <a:srgbClr val="0072C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3">
              <a:extLst>
                <a:ext uri="{FF2B5EF4-FFF2-40B4-BE49-F238E27FC236}">
                  <a16:creationId xmlns:a16="http://schemas.microsoft.com/office/drawing/2014/main" id="{E80CABB8-3F96-4185-8EFE-7182110C9704}"/>
                </a:ext>
              </a:extLst>
            </p:cNvPr>
            <p:cNvSpPr>
              <a:spLocks noChangeArrowheads="1"/>
            </p:cNvSpPr>
            <p:nvPr userDrawn="1"/>
          </p:nvSpPr>
          <p:spPr bwMode="auto">
            <a:xfrm>
              <a:off x="1064" y="3965"/>
              <a:ext cx="32" cy="177"/>
            </a:xfrm>
            <a:prstGeom prst="rect">
              <a:avLst/>
            </a:prstGeom>
            <a:solidFill>
              <a:srgbClr val="0072C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F62F1E3D-0E37-4AE3-9E5B-9EC23AF86067}"/>
                </a:ext>
              </a:extLst>
            </p:cNvPr>
            <p:cNvSpPr>
              <a:spLocks noEditPoints="1"/>
            </p:cNvSpPr>
            <p:nvPr userDrawn="1"/>
          </p:nvSpPr>
          <p:spPr bwMode="auto">
            <a:xfrm>
              <a:off x="1127" y="3965"/>
              <a:ext cx="32" cy="177"/>
            </a:xfrm>
            <a:custGeom>
              <a:avLst/>
              <a:gdLst>
                <a:gd name="T0" fmla="*/ 32 w 32"/>
                <a:gd name="T1" fmla="*/ 31 h 177"/>
                <a:gd name="T2" fmla="*/ 0 w 32"/>
                <a:gd name="T3" fmla="*/ 31 h 177"/>
                <a:gd name="T4" fmla="*/ 0 w 32"/>
                <a:gd name="T5" fmla="*/ 0 h 177"/>
                <a:gd name="T6" fmla="*/ 32 w 32"/>
                <a:gd name="T7" fmla="*/ 0 h 177"/>
                <a:gd name="T8" fmla="*/ 32 w 32"/>
                <a:gd name="T9" fmla="*/ 31 h 177"/>
                <a:gd name="T10" fmla="*/ 32 w 32"/>
                <a:gd name="T11" fmla="*/ 177 h 177"/>
                <a:gd name="T12" fmla="*/ 0 w 32"/>
                <a:gd name="T13" fmla="*/ 177 h 177"/>
                <a:gd name="T14" fmla="*/ 0 w 32"/>
                <a:gd name="T15" fmla="*/ 50 h 177"/>
                <a:gd name="T16" fmla="*/ 32 w 32"/>
                <a:gd name="T17" fmla="*/ 50 h 177"/>
                <a:gd name="T18" fmla="*/ 32 w 32"/>
                <a:gd name="T19"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77">
                  <a:moveTo>
                    <a:pt x="32" y="31"/>
                  </a:moveTo>
                  <a:lnTo>
                    <a:pt x="0" y="31"/>
                  </a:lnTo>
                  <a:lnTo>
                    <a:pt x="0" y="0"/>
                  </a:lnTo>
                  <a:lnTo>
                    <a:pt x="32" y="0"/>
                  </a:lnTo>
                  <a:lnTo>
                    <a:pt x="32" y="31"/>
                  </a:lnTo>
                  <a:close/>
                  <a:moveTo>
                    <a:pt x="32" y="177"/>
                  </a:moveTo>
                  <a:lnTo>
                    <a:pt x="0" y="177"/>
                  </a:lnTo>
                  <a:lnTo>
                    <a:pt x="0" y="50"/>
                  </a:lnTo>
                  <a:lnTo>
                    <a:pt x="32" y="50"/>
                  </a:lnTo>
                  <a:lnTo>
                    <a:pt x="32" y="177"/>
                  </a:ln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F56491C0-2556-46C2-860D-1FA1F8FA2E69}"/>
                </a:ext>
              </a:extLst>
            </p:cNvPr>
            <p:cNvSpPr>
              <a:spLocks/>
            </p:cNvSpPr>
            <p:nvPr userDrawn="1"/>
          </p:nvSpPr>
          <p:spPr bwMode="auto">
            <a:xfrm>
              <a:off x="1190" y="4010"/>
              <a:ext cx="112" cy="132"/>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A22D2D5E-86D7-424D-AE01-291672A60499}"/>
                </a:ext>
              </a:extLst>
            </p:cNvPr>
            <p:cNvSpPr>
              <a:spLocks/>
            </p:cNvSpPr>
            <p:nvPr userDrawn="1"/>
          </p:nvSpPr>
          <p:spPr bwMode="auto">
            <a:xfrm>
              <a:off x="1332" y="4010"/>
              <a:ext cx="113" cy="132"/>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Sisu kohatäide 4">
            <a:extLst>
              <a:ext uri="{FF2B5EF4-FFF2-40B4-BE49-F238E27FC236}">
                <a16:creationId xmlns:a16="http://schemas.microsoft.com/office/drawing/2014/main" id="{7B0F8FF1-DA66-427A-8E30-D0AF8EE52A8F}"/>
              </a:ext>
            </a:extLst>
          </p:cNvPr>
          <p:cNvSpPr>
            <a:spLocks noGrp="1"/>
          </p:cNvSpPr>
          <p:nvPr>
            <p:ph sz="quarter" idx="13"/>
          </p:nvPr>
        </p:nvSpPr>
        <p:spPr>
          <a:xfrm>
            <a:off x="770394" y="2013665"/>
            <a:ext cx="10715624" cy="4072811"/>
          </a:xfrm>
        </p:spPr>
        <p:txBody>
          <a:bodyPr/>
          <a:lstStyle>
            <a:lvl1pPr>
              <a:defRPr sz="2400"/>
            </a:lvl1pPr>
            <a:lvl2pPr>
              <a:defRPr sz="2400"/>
            </a:lvl2pPr>
            <a:lvl3pPr>
              <a:defRPr sz="2400"/>
            </a:lvl3pPr>
            <a:lvl4pPr>
              <a:defRPr sz="2400"/>
            </a:lvl4pPr>
            <a:lvl5pPr>
              <a:defRPr sz="2400"/>
            </a:lvl5pPr>
          </a:lstStyle>
          <a:p>
            <a:pPr lvl="0"/>
            <a:r>
              <a:rPr lang="et-EE" dirty="0"/>
              <a:t>Redigeerige juhteksemplari tekstilaade</a:t>
            </a:r>
          </a:p>
          <a:p>
            <a:pPr lvl="1"/>
            <a:r>
              <a:rPr lang="et-EE" dirty="0"/>
              <a:t>Teine tase</a:t>
            </a:r>
          </a:p>
          <a:p>
            <a:pPr lvl="2"/>
            <a:r>
              <a:rPr lang="et-EE" dirty="0"/>
              <a:t>Kolmas tase</a:t>
            </a:r>
          </a:p>
          <a:p>
            <a:pPr lvl="3"/>
            <a:r>
              <a:rPr lang="et-EE" dirty="0"/>
              <a:t>Neljas tase</a:t>
            </a:r>
          </a:p>
          <a:p>
            <a:pPr lvl="4"/>
            <a:r>
              <a:rPr lang="et-EE" dirty="0"/>
              <a:t>Viies tase</a:t>
            </a:r>
            <a:endParaRPr lang="en-US" dirty="0"/>
          </a:p>
        </p:txBody>
      </p:sp>
    </p:spTree>
    <p:extLst>
      <p:ext uri="{BB962C8B-B14F-4D97-AF65-F5344CB8AC3E}">
        <p14:creationId xmlns:p14="http://schemas.microsoft.com/office/powerpoint/2010/main" val="363205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FinalSlide">
    <p:bg>
      <p:bgPr>
        <a:solidFill>
          <a:schemeClr val="accent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771524" y="771524"/>
            <a:ext cx="10036175" cy="930277"/>
          </a:xfrm>
        </p:spPr>
        <p:txBody>
          <a:bodyPr anchor="t" anchorCtr="0"/>
          <a:lstStyle>
            <a:lvl1pPr algn="l">
              <a:defRPr sz="5100">
                <a:solidFill>
                  <a:schemeClr val="bg1"/>
                </a:solidFill>
              </a:defRPr>
            </a:lvl1pPr>
          </a:lstStyle>
          <a:p>
            <a:r>
              <a:rPr lang="en-US" spc="-5" dirty="0" err="1"/>
              <a:t>Ai</a:t>
            </a:r>
            <a:r>
              <a:rPr lang="en-US" dirty="0" err="1"/>
              <a:t>t</a:t>
            </a:r>
            <a:r>
              <a:rPr lang="en-US" spc="-5" dirty="0" err="1"/>
              <a:t>ä</a:t>
            </a:r>
            <a:r>
              <a:rPr lang="en-US" spc="-170" dirty="0" err="1"/>
              <a:t>h</a:t>
            </a:r>
            <a:r>
              <a:rPr lang="en-US" spc="-5" dirty="0"/>
              <a:t>!</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6096000" y="5221480"/>
            <a:ext cx="6096000" cy="1636520"/>
          </a:xfrm>
        </p:spPr>
        <p:txBody>
          <a:bodyPr/>
          <a:lstStyle>
            <a:lvl1pPr marL="0" indent="0" algn="l">
              <a:lnSpc>
                <a:spcPct val="100000"/>
              </a:lnSpc>
              <a:spcAft>
                <a:spcPts val="0"/>
              </a:spcAf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Eesnimi</a:t>
            </a:r>
            <a:r>
              <a:rPr lang="fi-FI" dirty="0"/>
              <a:t> </a:t>
            </a:r>
            <a:r>
              <a:rPr lang="fi-FI" dirty="0" err="1"/>
              <a:t>Perenimi</a:t>
            </a:r>
            <a:endParaRPr lang="fi-FI" dirty="0"/>
          </a:p>
          <a:p>
            <a:r>
              <a:rPr lang="fi-FI" dirty="0"/>
              <a:t>Osakonna nimi</a:t>
            </a:r>
          </a:p>
          <a:p>
            <a:r>
              <a:rPr lang="fi-FI" dirty="0"/>
              <a:t>email@tallinnalv.ee</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525" y="5393280"/>
            <a:ext cx="3221832" cy="792622"/>
          </a:xfrm>
          <a:prstGeom prst="rect">
            <a:avLst/>
          </a:prstGeom>
        </p:spPr>
      </p:pic>
    </p:spTree>
    <p:extLst>
      <p:ext uri="{BB962C8B-B14F-4D97-AF65-F5344CB8AC3E}">
        <p14:creationId xmlns:p14="http://schemas.microsoft.com/office/powerpoint/2010/main" val="74102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4E8425E4-29E9-4F6F-951E-061F013DF6C0}"/>
              </a:ext>
            </a:extLst>
          </p:cNvPr>
          <p:cNvSpPr>
            <a:spLocks noGrp="1"/>
          </p:cNvSpPr>
          <p:nvPr>
            <p:ph type="title"/>
          </p:nvPr>
        </p:nvSpPr>
        <p:spPr>
          <a:xfrm>
            <a:off x="771525" y="790575"/>
            <a:ext cx="10715624" cy="945356"/>
          </a:xfrm>
          <a:prstGeom prst="rect">
            <a:avLst/>
          </a:prstGeom>
        </p:spPr>
        <p:txBody>
          <a:bodyPr vert="horz" lIns="0" tIns="0" rIns="0" bIns="0" rtlCol="0" anchor="t" anchorCtr="0">
            <a:noAutofit/>
          </a:bodyPr>
          <a:lstStyle/>
          <a:p>
            <a:r>
              <a:rPr lang="en-US" dirty="0" err="1"/>
              <a:t>Selline</a:t>
            </a:r>
            <a:r>
              <a:rPr lang="en-US" dirty="0"/>
              <a:t> on </a:t>
            </a:r>
            <a:r>
              <a:rPr lang="en-US" dirty="0" err="1"/>
              <a:t>tektiga</a:t>
            </a:r>
            <a:r>
              <a:rPr lang="en-US" dirty="0"/>
              <a:t> </a:t>
            </a:r>
            <a:r>
              <a:rPr lang="en-US" dirty="0" err="1"/>
              <a:t>lehekülg</a:t>
            </a:r>
            <a:endParaRPr lang="en-US" dirty="0"/>
          </a:p>
        </p:txBody>
      </p:sp>
      <p:sp>
        <p:nvSpPr>
          <p:cNvPr id="3" name="Teksti kohatäide 2">
            <a:extLst>
              <a:ext uri="{FF2B5EF4-FFF2-40B4-BE49-F238E27FC236}">
                <a16:creationId xmlns:a16="http://schemas.microsoft.com/office/drawing/2014/main" id="{81EDBB36-872C-4528-A46F-733E412BF3EB}"/>
              </a:ext>
            </a:extLst>
          </p:cNvPr>
          <p:cNvSpPr>
            <a:spLocks noGrp="1"/>
          </p:cNvSpPr>
          <p:nvPr>
            <p:ph type="body" idx="1"/>
          </p:nvPr>
        </p:nvSpPr>
        <p:spPr>
          <a:xfrm>
            <a:off x="771524" y="2019300"/>
            <a:ext cx="10715625" cy="4048125"/>
          </a:xfrm>
          <a:prstGeom prst="rect">
            <a:avLst/>
          </a:prstGeom>
        </p:spPr>
        <p:txBody>
          <a:bodyPr vert="horz" lIns="0" tIns="0" rIns="0" bIns="0" rtlCol="0">
            <a:noAutofit/>
          </a:bodyPr>
          <a:lstStyle/>
          <a:p>
            <a:pPr lvl="0"/>
            <a:r>
              <a:rPr lang="et-EE" dirty="0"/>
              <a:t>Võimalusel oleks hea kui ei kastutataks üle kuue rea teksti ühel slaidil.</a:t>
            </a:r>
            <a:endParaRPr lang="en-US" dirty="0"/>
          </a:p>
          <a:p>
            <a:pPr lvl="1"/>
            <a:r>
              <a:rPr lang="et-EE" dirty="0"/>
              <a:t>Samuti on hea vältida liia pikki pealkirju ja </a:t>
            </a:r>
            <a:r>
              <a:rPr lang="et-EE" dirty="0" err="1"/>
              <a:t>lausendeid</a:t>
            </a:r>
            <a:r>
              <a:rPr lang="en-US" dirty="0"/>
              <a:t>.</a:t>
            </a:r>
          </a:p>
          <a:p>
            <a:pPr lvl="2"/>
            <a:r>
              <a:rPr lang="et-EE" dirty="0"/>
              <a:t>Neid võiks olla maksimaalselt viis</a:t>
            </a:r>
            <a:r>
              <a:rPr lang="en-US" dirty="0"/>
              <a:t>.</a:t>
            </a:r>
          </a:p>
          <a:p>
            <a:pPr lvl="3"/>
            <a:r>
              <a:rPr lang="et-EE" dirty="0"/>
              <a:t>Sama käib ka </a:t>
            </a:r>
            <a:r>
              <a:rPr lang="et-EE" dirty="0" err="1"/>
              <a:t>bulletpointide</a:t>
            </a:r>
            <a:r>
              <a:rPr lang="et-EE" dirty="0"/>
              <a:t> kohta</a:t>
            </a:r>
            <a:r>
              <a:rPr lang="en-US" dirty="0"/>
              <a:t>.</a:t>
            </a:r>
          </a:p>
          <a:p>
            <a:pPr lvl="4"/>
            <a:r>
              <a:rPr lang="et-EE" dirty="0"/>
              <a:t>Sellel lehel on neid viis</a:t>
            </a:r>
            <a:r>
              <a:rPr lang="en-US" dirty="0"/>
              <a:t>.</a:t>
            </a:r>
          </a:p>
        </p:txBody>
      </p:sp>
      <p:sp>
        <p:nvSpPr>
          <p:cNvPr id="6" name="Slaidinumbri kohatäide 5">
            <a:extLst>
              <a:ext uri="{FF2B5EF4-FFF2-40B4-BE49-F238E27FC236}">
                <a16:creationId xmlns:a16="http://schemas.microsoft.com/office/drawing/2014/main" id="{6D5CF104-5A23-4097-851B-0FCCC6A2D441}"/>
              </a:ext>
            </a:extLst>
          </p:cNvPr>
          <p:cNvSpPr>
            <a:spLocks noGrp="1"/>
          </p:cNvSpPr>
          <p:nvPr>
            <p:ph type="sldNum" sz="quarter" idx="4"/>
          </p:nvPr>
        </p:nvSpPr>
        <p:spPr>
          <a:xfrm>
            <a:off x="8743949" y="6168231"/>
            <a:ext cx="2743200" cy="365125"/>
          </a:xfrm>
          <a:prstGeom prst="rect">
            <a:avLst/>
          </a:prstGeom>
        </p:spPr>
        <p:txBody>
          <a:bodyPr vert="horz" lIns="0" tIns="0" rIns="0" bIns="0" rtlCol="0" anchor="b" anchorCtr="0"/>
          <a:lstStyle>
            <a:lvl1pPr algn="r">
              <a:defRPr sz="1200">
                <a:solidFill>
                  <a:schemeClr val="accent1"/>
                </a:solidFill>
              </a:defRPr>
            </a:lvl1pPr>
          </a:lstStyle>
          <a:p>
            <a:fld id="{CDC100B9-F1AC-4BEB-8655-57D0A3575FDC}" type="slidenum">
              <a:rPr lang="en-US" smtClean="0"/>
              <a:pPr/>
              <a:t>‹#›</a:t>
            </a:fld>
            <a:endParaRPr lang="en-US" dirty="0"/>
          </a:p>
        </p:txBody>
      </p:sp>
    </p:spTree>
    <p:extLst>
      <p:ext uri="{BB962C8B-B14F-4D97-AF65-F5344CB8AC3E}">
        <p14:creationId xmlns:p14="http://schemas.microsoft.com/office/powerpoint/2010/main" val="281616832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66" r:id="rId9"/>
    <p:sldLayoutId id="2147483668" r:id="rId10"/>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spcAft>
          <a:spcPts val="1200"/>
        </a:spcAft>
        <a:buFont typeface="Arial" panose="020B0604020202020204" pitchFamily="34" charset="0"/>
        <a:buNone/>
        <a:defRPr sz="2400" kern="1200">
          <a:solidFill>
            <a:schemeClr val="tx1"/>
          </a:solidFill>
          <a:latin typeface="+mn-lt"/>
          <a:ea typeface="+mn-ea"/>
          <a:cs typeface="+mn-cs"/>
        </a:defRPr>
      </a:lvl1pPr>
      <a:lvl2pPr marL="540000" indent="-270000" algn="l" defTabSz="914400" rtl="0" eaLnBrk="1" latinLnBrk="0" hangingPunct="1">
        <a:lnSpc>
          <a:spcPct val="125000"/>
        </a:lnSpc>
        <a:spcBef>
          <a:spcPts val="0"/>
        </a:spcBef>
        <a:spcAft>
          <a:spcPts val="1200"/>
        </a:spcAft>
        <a:buClr>
          <a:schemeClr val="accent3"/>
        </a:buClr>
        <a:buFont typeface="Arial" panose="020B0604020202020204" pitchFamily="34" charset="0"/>
        <a:buChar char="•"/>
        <a:defRPr sz="2400" kern="1200">
          <a:solidFill>
            <a:schemeClr val="tx1"/>
          </a:solidFill>
          <a:latin typeface="+mn-lt"/>
          <a:ea typeface="+mn-ea"/>
          <a:cs typeface="+mn-cs"/>
        </a:defRPr>
      </a:lvl2pPr>
      <a:lvl3pPr marL="810000" indent="-270000" algn="l" defTabSz="914400" rtl="0" eaLnBrk="1" latinLnBrk="0" hangingPunct="1">
        <a:lnSpc>
          <a:spcPct val="125000"/>
        </a:lnSpc>
        <a:spcBef>
          <a:spcPts val="0"/>
        </a:spcBef>
        <a:spcAft>
          <a:spcPts val="1200"/>
        </a:spcAft>
        <a:buClr>
          <a:schemeClr val="accent3"/>
        </a:buClr>
        <a:buFont typeface="Arial" panose="020B0604020202020204" pitchFamily="34" charset="0"/>
        <a:buChar char="•"/>
        <a:defRPr sz="2400" kern="1200">
          <a:solidFill>
            <a:schemeClr val="tx1"/>
          </a:solidFill>
          <a:latin typeface="+mn-lt"/>
          <a:ea typeface="+mn-ea"/>
          <a:cs typeface="+mn-cs"/>
        </a:defRPr>
      </a:lvl3pPr>
      <a:lvl4pPr marL="1080000" indent="-270000" algn="l" defTabSz="914400" rtl="0" eaLnBrk="1" latinLnBrk="0" hangingPunct="1">
        <a:lnSpc>
          <a:spcPct val="125000"/>
        </a:lnSpc>
        <a:spcBef>
          <a:spcPts val="0"/>
        </a:spcBef>
        <a:spcAft>
          <a:spcPts val="1200"/>
        </a:spcAft>
        <a:buClr>
          <a:schemeClr val="accent3"/>
        </a:buClr>
        <a:buFont typeface="Arial" panose="020B0604020202020204" pitchFamily="34" charset="0"/>
        <a:buChar char="•"/>
        <a:defRPr sz="2400" kern="1200">
          <a:solidFill>
            <a:schemeClr val="tx1"/>
          </a:solidFill>
          <a:latin typeface="+mn-lt"/>
          <a:ea typeface="+mn-ea"/>
          <a:cs typeface="+mn-cs"/>
        </a:defRPr>
      </a:lvl4pPr>
      <a:lvl5pPr marL="1350000" indent="-270000" algn="l" defTabSz="914400" rtl="0" eaLnBrk="1" latinLnBrk="0" hangingPunct="1">
        <a:lnSpc>
          <a:spcPct val="125000"/>
        </a:lnSpc>
        <a:spcBef>
          <a:spcPts val="0"/>
        </a:spcBef>
        <a:spcAft>
          <a:spcPts val="1200"/>
        </a:spcAft>
        <a:buClr>
          <a:schemeClr val="accent3"/>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mailto:korrapidaja@tallinnlv.ee"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9F7AB3D-DDBA-4F01-8750-9B012A0EE3B3}"/>
              </a:ext>
            </a:extLst>
          </p:cNvPr>
          <p:cNvSpPr>
            <a:spLocks noGrp="1"/>
          </p:cNvSpPr>
          <p:nvPr>
            <p:ph type="ctrTitle"/>
          </p:nvPr>
        </p:nvSpPr>
        <p:spPr/>
        <p:txBody>
          <a:bodyPr/>
          <a:lstStyle/>
          <a:p>
            <a:r>
              <a:rPr lang="et-EE" dirty="0"/>
              <a:t>Tallinna Munitsipaalpolitsei Amet</a:t>
            </a:r>
            <a:br>
              <a:rPr lang="et-EE" dirty="0"/>
            </a:br>
            <a:br>
              <a:rPr lang="et-EE" dirty="0"/>
            </a:br>
            <a:br>
              <a:rPr lang="et-EE" dirty="0"/>
            </a:br>
            <a:r>
              <a:rPr lang="et-EE" dirty="0"/>
              <a:t>Margo Irve</a:t>
            </a:r>
            <a:br>
              <a:rPr lang="et-EE" dirty="0"/>
            </a:br>
            <a:br>
              <a:rPr lang="et-EE" dirty="0"/>
            </a:br>
            <a:r>
              <a:rPr lang="et-EE" sz="2400" dirty="0"/>
              <a:t>kriisivalmiduse sektori juht</a:t>
            </a:r>
            <a:br>
              <a:rPr lang="et-EE" sz="2400" dirty="0"/>
            </a:br>
            <a:br>
              <a:rPr lang="et-EE" dirty="0"/>
            </a:br>
            <a:endParaRPr lang="en-US" sz="1400" dirty="0"/>
          </a:p>
        </p:txBody>
      </p:sp>
    </p:spTree>
    <p:extLst>
      <p:ext uri="{BB962C8B-B14F-4D97-AF65-F5344CB8AC3E}">
        <p14:creationId xmlns:p14="http://schemas.microsoft.com/office/powerpoint/2010/main" val="2340071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13CF-BE4A-4ED8-998A-648F0755A1C4}"/>
              </a:ext>
            </a:extLst>
          </p:cNvPr>
          <p:cNvSpPr>
            <a:spLocks noGrp="1"/>
          </p:cNvSpPr>
          <p:nvPr>
            <p:ph type="title"/>
          </p:nvPr>
        </p:nvSpPr>
        <p:spPr/>
        <p:txBody>
          <a:bodyPr/>
          <a:lstStyle/>
          <a:p>
            <a:pPr algn="ctr"/>
            <a:r>
              <a:rPr lang="et-EE" sz="3600" b="1" dirty="0"/>
              <a:t>Tallinna linna kriisireguleerimine ja valmisolek</a:t>
            </a:r>
          </a:p>
        </p:txBody>
      </p:sp>
      <p:sp>
        <p:nvSpPr>
          <p:cNvPr id="3" name="Slide Number Placeholder 2">
            <a:extLst>
              <a:ext uri="{FF2B5EF4-FFF2-40B4-BE49-F238E27FC236}">
                <a16:creationId xmlns:a16="http://schemas.microsoft.com/office/drawing/2014/main" id="{2DC22BDA-2B45-4E14-AA7C-FAC1DC5299A8}"/>
              </a:ext>
            </a:extLst>
          </p:cNvPr>
          <p:cNvSpPr>
            <a:spLocks noGrp="1"/>
          </p:cNvSpPr>
          <p:nvPr>
            <p:ph type="sldNum" sz="quarter" idx="12"/>
          </p:nvPr>
        </p:nvSpPr>
        <p:spPr/>
        <p:txBody>
          <a:bodyPr/>
          <a:lstStyle/>
          <a:p>
            <a:fld id="{CDC100B9-F1AC-4BEB-8655-57D0A3575FDC}" type="slidenum">
              <a:rPr lang="en-US" smtClean="0"/>
              <a:t>10</a:t>
            </a:fld>
            <a:endParaRPr lang="en-US"/>
          </a:p>
        </p:txBody>
      </p:sp>
      <p:sp>
        <p:nvSpPr>
          <p:cNvPr id="4" name="Content Placeholder 3">
            <a:extLst>
              <a:ext uri="{FF2B5EF4-FFF2-40B4-BE49-F238E27FC236}">
                <a16:creationId xmlns:a16="http://schemas.microsoft.com/office/drawing/2014/main" id="{6AEFECFD-2A8E-4103-A92F-81E50B1B9305}"/>
              </a:ext>
            </a:extLst>
          </p:cNvPr>
          <p:cNvSpPr>
            <a:spLocks noGrp="1"/>
          </p:cNvSpPr>
          <p:nvPr>
            <p:ph sz="quarter" idx="13"/>
          </p:nvPr>
        </p:nvSpPr>
        <p:spPr/>
        <p:txBody>
          <a:bodyPr/>
          <a:lstStyle/>
          <a:p>
            <a:pPr marL="342900" indent="-342900">
              <a:buFont typeface="Arial" panose="020B0604020202020204" pitchFamily="34" charset="0"/>
              <a:buChar char="•"/>
            </a:pPr>
            <a:r>
              <a:rPr lang="et-EE" dirty="0"/>
              <a:t>Kriisikomisjon</a:t>
            </a:r>
          </a:p>
          <a:p>
            <a:pPr marL="342900" indent="-342900">
              <a:buFont typeface="Arial" panose="020B0604020202020204" pitchFamily="34" charset="0"/>
              <a:buChar char="•"/>
            </a:pPr>
            <a:r>
              <a:rPr lang="et-EE" dirty="0" err="1"/>
              <a:t>Kriisreguleerimismeeskond</a:t>
            </a:r>
            <a:endParaRPr lang="et-EE" dirty="0"/>
          </a:p>
          <a:p>
            <a:pPr marL="882900" lvl="1" indent="-342900"/>
            <a:r>
              <a:rPr lang="et-EE" dirty="0"/>
              <a:t>LOV ja ametite toetusgrupid</a:t>
            </a:r>
          </a:p>
          <a:p>
            <a:pPr marL="342900" indent="-342900">
              <a:buFont typeface="Arial" panose="020B0604020202020204" pitchFamily="34" charset="0"/>
              <a:buChar char="•"/>
            </a:pPr>
            <a:r>
              <a:rPr lang="et-EE" dirty="0"/>
              <a:t>Mupo/ KVS</a:t>
            </a:r>
          </a:p>
        </p:txBody>
      </p:sp>
      <p:pic>
        <p:nvPicPr>
          <p:cNvPr id="6" name="Picture 5" descr="A group of people sitting at tables in a room&#10;&#10;Description automatically generated">
            <a:extLst>
              <a:ext uri="{FF2B5EF4-FFF2-40B4-BE49-F238E27FC236}">
                <a16:creationId xmlns:a16="http://schemas.microsoft.com/office/drawing/2014/main" id="{7B812E16-F0A9-5B1D-A50C-A20910C71B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60099" y="1931910"/>
            <a:ext cx="5430415" cy="4072811"/>
          </a:xfrm>
          <a:prstGeom prst="rect">
            <a:avLst/>
          </a:prstGeom>
        </p:spPr>
      </p:pic>
    </p:spTree>
    <p:extLst>
      <p:ext uri="{BB962C8B-B14F-4D97-AF65-F5344CB8AC3E}">
        <p14:creationId xmlns:p14="http://schemas.microsoft.com/office/powerpoint/2010/main" val="1339266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471B0299-FCCF-C4D2-897F-03CA7B28200E}"/>
              </a:ext>
            </a:extLst>
          </p:cNvPr>
          <p:cNvSpPr>
            <a:spLocks noGrp="1"/>
          </p:cNvSpPr>
          <p:nvPr>
            <p:ph type="title"/>
          </p:nvPr>
        </p:nvSpPr>
        <p:spPr>
          <a:xfrm>
            <a:off x="923989" y="2467210"/>
            <a:ext cx="3986156" cy="1529236"/>
          </a:xfrm>
        </p:spPr>
        <p:txBody>
          <a:bodyPr vert="horz" lIns="91440" tIns="45720" rIns="91440" bIns="45720" rtlCol="0" anchor="b">
            <a:normAutofit/>
          </a:bodyPr>
          <a:lstStyle/>
          <a:p>
            <a:pPr algn="ctr"/>
            <a:r>
              <a:rPr lang="et-EE" sz="3100" b="1" dirty="0">
                <a:solidFill>
                  <a:srgbClr val="0070C0"/>
                </a:solidFill>
              </a:rPr>
              <a:t>Kriisikomisjoni esimees</a:t>
            </a:r>
            <a:br>
              <a:rPr lang="et-EE" sz="3200" dirty="0">
                <a:solidFill>
                  <a:srgbClr val="0070C0"/>
                </a:solidFill>
              </a:rPr>
            </a:br>
            <a:r>
              <a:rPr lang="et-EE" sz="3200" b="1" dirty="0">
                <a:solidFill>
                  <a:srgbClr val="0070C0"/>
                </a:solidFill>
              </a:rPr>
              <a:t>KRM juht</a:t>
            </a:r>
            <a:br>
              <a:rPr lang="et-EE" sz="3200" dirty="0">
                <a:solidFill>
                  <a:srgbClr val="0070C0"/>
                </a:solidFill>
              </a:rPr>
            </a:br>
            <a:r>
              <a:rPr lang="et-EE" sz="3200" b="1" dirty="0">
                <a:solidFill>
                  <a:srgbClr val="0070C0"/>
                </a:solidFill>
              </a:rPr>
              <a:t>KRM sekretär</a:t>
            </a:r>
            <a:endParaRPr lang="en-US" sz="3200" b="1" dirty="0">
              <a:solidFill>
                <a:srgbClr val="0070C0"/>
              </a:solidFill>
            </a:endParaRPr>
          </a:p>
        </p:txBody>
      </p:sp>
      <p:sp>
        <p:nvSpPr>
          <p:cNvPr id="9" name="Content Placeholder 8">
            <a:extLst>
              <a:ext uri="{FF2B5EF4-FFF2-40B4-BE49-F238E27FC236}">
                <a16:creationId xmlns:a16="http://schemas.microsoft.com/office/drawing/2014/main" id="{8DA40545-F7AB-DCA1-DBA2-4A494BEBC309}"/>
              </a:ext>
            </a:extLst>
          </p:cNvPr>
          <p:cNvSpPr>
            <a:spLocks noGrp="1"/>
          </p:cNvSpPr>
          <p:nvPr>
            <p:ph sz="quarter" idx="13"/>
          </p:nvPr>
        </p:nvSpPr>
        <p:spPr>
          <a:xfrm>
            <a:off x="838200" y="3526300"/>
            <a:ext cx="3986156" cy="2588458"/>
          </a:xfrm>
        </p:spPr>
        <p:txBody>
          <a:bodyPr vert="horz" lIns="91440" tIns="45720" rIns="91440" bIns="45720" rtlCol="0">
            <a:normAutofit/>
          </a:bodyPr>
          <a:lstStyle/>
          <a:p>
            <a:pPr indent="-228600">
              <a:lnSpc>
                <a:spcPct val="90000"/>
              </a:lnSpc>
              <a:buFont typeface="Arial" panose="020B0604020202020204" pitchFamily="34" charset="0"/>
              <a:buChar char="•"/>
            </a:pPr>
            <a:endParaRPr lang="en-US" sz="2000" dirty="0"/>
          </a:p>
        </p:txBody>
      </p:sp>
      <p:pic>
        <p:nvPicPr>
          <p:cNvPr id="5" name="Sisu kohatäide 4">
            <a:extLst>
              <a:ext uri="{FF2B5EF4-FFF2-40B4-BE49-F238E27FC236}">
                <a16:creationId xmlns:a16="http://schemas.microsoft.com/office/drawing/2014/main" id="{D12D53F0-5A39-D6F7-9D20-9AC4CB6CA1F9}"/>
              </a:ext>
            </a:extLst>
          </p:cNvPr>
          <p:cNvPicPr>
            <a:picLocks noChangeAspect="1"/>
          </p:cNvPicPr>
          <p:nvPr/>
        </p:nvPicPr>
        <p:blipFill rotWithShape="1">
          <a:blip r:embed="rId2"/>
          <a:srcRect r="-2" b="32606"/>
          <a:stretch/>
        </p:blipFill>
        <p:spPr>
          <a:xfrm>
            <a:off x="4995935" y="162853"/>
            <a:ext cx="7021440" cy="6137951"/>
          </a:xfrm>
          <a:prstGeom prst="rect">
            <a:avLst/>
          </a:prstGeom>
        </p:spPr>
      </p:pic>
      <p:sp>
        <p:nvSpPr>
          <p:cNvPr id="3" name="Slaidinumbri kohatäide 2">
            <a:extLst>
              <a:ext uri="{FF2B5EF4-FFF2-40B4-BE49-F238E27FC236}">
                <a16:creationId xmlns:a16="http://schemas.microsoft.com/office/drawing/2014/main" id="{A9EABE56-0EE5-492C-5936-8F13A5F6AD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CDC100B9-F1AC-4BEB-8655-57D0A3575FDC}" type="slidenum">
              <a:rPr lang="en-US" smtClean="0">
                <a:solidFill>
                  <a:prstClr val="black">
                    <a:tint val="75000"/>
                  </a:prstClr>
                </a:solidFill>
                <a:latin typeface="Calibri" panose="020F0502020204030204"/>
              </a:rPr>
              <a:pPr>
                <a:spcAft>
                  <a:spcPts val="600"/>
                </a:spcAft>
                <a:defRPr/>
              </a:pPr>
              <a:t>11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43144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ECED751-CB5E-CA5E-D253-2625F7043391}"/>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07B3C43B-685F-684C-B955-CE516466ACCB}"/>
              </a:ext>
            </a:extLst>
          </p:cNvPr>
          <p:cNvSpPr>
            <a:spLocks noGrp="1"/>
          </p:cNvSpPr>
          <p:nvPr>
            <p:ph type="sldNum" sz="quarter" idx="12"/>
          </p:nvPr>
        </p:nvSpPr>
        <p:spPr/>
        <p:txBody>
          <a:bodyPr/>
          <a:lstStyle/>
          <a:p>
            <a:fld id="{CDC100B9-F1AC-4BEB-8655-57D0A3575FDC}" type="slidenum">
              <a:rPr lang="en-US" smtClean="0"/>
              <a:t>12</a:t>
            </a:fld>
            <a:endParaRPr lang="en-US"/>
          </a:p>
        </p:txBody>
      </p:sp>
      <p:pic>
        <p:nvPicPr>
          <p:cNvPr id="6" name="Sisu kohatäide 5">
            <a:extLst>
              <a:ext uri="{FF2B5EF4-FFF2-40B4-BE49-F238E27FC236}">
                <a16:creationId xmlns:a16="http://schemas.microsoft.com/office/drawing/2014/main" id="{FF29AE86-1FC7-581B-54B6-F0679BB603DD}"/>
              </a:ext>
            </a:extLst>
          </p:cNvPr>
          <p:cNvPicPr>
            <a:picLocks noGrp="1" noChangeAspect="1"/>
          </p:cNvPicPr>
          <p:nvPr>
            <p:ph sz="quarter" idx="13"/>
          </p:nvPr>
        </p:nvPicPr>
        <p:blipFill>
          <a:blip r:embed="rId2"/>
          <a:stretch>
            <a:fillRect/>
          </a:stretch>
        </p:blipFill>
        <p:spPr>
          <a:xfrm>
            <a:off x="2611966" y="0"/>
            <a:ext cx="9143999" cy="6858000"/>
          </a:xfrm>
        </p:spPr>
      </p:pic>
    </p:spTree>
    <p:extLst>
      <p:ext uri="{BB962C8B-B14F-4D97-AF65-F5344CB8AC3E}">
        <p14:creationId xmlns:p14="http://schemas.microsoft.com/office/powerpoint/2010/main" val="274881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1685A0F-F9E4-EF6E-9816-C9D00574E933}"/>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32E5156A-AC6E-A738-EC9A-FE599D89D670}"/>
              </a:ext>
            </a:extLst>
          </p:cNvPr>
          <p:cNvSpPr>
            <a:spLocks noGrp="1"/>
          </p:cNvSpPr>
          <p:nvPr>
            <p:ph type="sldNum" sz="quarter" idx="12"/>
          </p:nvPr>
        </p:nvSpPr>
        <p:spPr/>
        <p:txBody>
          <a:bodyPr/>
          <a:lstStyle/>
          <a:p>
            <a:fld id="{CDC100B9-F1AC-4BEB-8655-57D0A3575FDC}" type="slidenum">
              <a:rPr lang="en-US" smtClean="0"/>
              <a:t>13</a:t>
            </a:fld>
            <a:endParaRPr lang="en-US"/>
          </a:p>
        </p:txBody>
      </p:sp>
      <p:pic>
        <p:nvPicPr>
          <p:cNvPr id="6" name="Sisu kohatäide 5">
            <a:extLst>
              <a:ext uri="{FF2B5EF4-FFF2-40B4-BE49-F238E27FC236}">
                <a16:creationId xmlns:a16="http://schemas.microsoft.com/office/drawing/2014/main" id="{EDF4F3C8-BC68-6D5C-81A6-823D77223443}"/>
              </a:ext>
            </a:extLst>
          </p:cNvPr>
          <p:cNvPicPr>
            <a:picLocks noGrp="1" noChangeAspect="1"/>
          </p:cNvPicPr>
          <p:nvPr>
            <p:ph sz="quarter" idx="13"/>
          </p:nvPr>
        </p:nvPicPr>
        <p:blipFill>
          <a:blip r:embed="rId2"/>
          <a:stretch>
            <a:fillRect/>
          </a:stretch>
        </p:blipFill>
        <p:spPr>
          <a:xfrm>
            <a:off x="2688168" y="15082"/>
            <a:ext cx="9103781" cy="6827836"/>
          </a:xfrm>
        </p:spPr>
      </p:pic>
    </p:spTree>
    <p:extLst>
      <p:ext uri="{BB962C8B-B14F-4D97-AF65-F5344CB8AC3E}">
        <p14:creationId xmlns:p14="http://schemas.microsoft.com/office/powerpoint/2010/main" val="350633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081D029-524A-54B0-9106-BF5C5DB843AB}"/>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3148789F-D710-7D7F-BBA1-C14AC3D1273A}"/>
              </a:ext>
            </a:extLst>
          </p:cNvPr>
          <p:cNvSpPr>
            <a:spLocks noGrp="1"/>
          </p:cNvSpPr>
          <p:nvPr>
            <p:ph type="sldNum" sz="quarter" idx="12"/>
          </p:nvPr>
        </p:nvSpPr>
        <p:spPr/>
        <p:txBody>
          <a:bodyPr/>
          <a:lstStyle/>
          <a:p>
            <a:fld id="{CDC100B9-F1AC-4BEB-8655-57D0A3575FDC}" type="slidenum">
              <a:rPr lang="en-US" smtClean="0"/>
              <a:t>14</a:t>
            </a:fld>
            <a:endParaRPr lang="en-US"/>
          </a:p>
        </p:txBody>
      </p:sp>
      <p:pic>
        <p:nvPicPr>
          <p:cNvPr id="6" name="Sisu kohatäide 5">
            <a:extLst>
              <a:ext uri="{FF2B5EF4-FFF2-40B4-BE49-F238E27FC236}">
                <a16:creationId xmlns:a16="http://schemas.microsoft.com/office/drawing/2014/main" id="{78B3D3AC-5A73-73F0-C8B9-579F63939012}"/>
              </a:ext>
            </a:extLst>
          </p:cNvPr>
          <p:cNvPicPr>
            <a:picLocks noGrp="1" noChangeAspect="1"/>
          </p:cNvPicPr>
          <p:nvPr>
            <p:ph sz="quarter" idx="13"/>
          </p:nvPr>
        </p:nvPicPr>
        <p:blipFill>
          <a:blip r:embed="rId2"/>
          <a:stretch>
            <a:fillRect/>
          </a:stretch>
        </p:blipFill>
        <p:spPr>
          <a:xfrm>
            <a:off x="2383366" y="0"/>
            <a:ext cx="9143999" cy="6858000"/>
          </a:xfrm>
        </p:spPr>
      </p:pic>
    </p:spTree>
    <p:extLst>
      <p:ext uri="{BB962C8B-B14F-4D97-AF65-F5344CB8AC3E}">
        <p14:creationId xmlns:p14="http://schemas.microsoft.com/office/powerpoint/2010/main" val="3256218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BE40DC6-F904-98A2-83DC-429AA5504EC3}"/>
              </a:ext>
            </a:extLst>
          </p:cNvPr>
          <p:cNvSpPr>
            <a:spLocks noGrp="1"/>
          </p:cNvSpPr>
          <p:nvPr>
            <p:ph type="title"/>
          </p:nvPr>
        </p:nvSpPr>
        <p:spPr>
          <a:xfrm>
            <a:off x="770393" y="526177"/>
            <a:ext cx="10715625" cy="640471"/>
          </a:xfrm>
        </p:spPr>
        <p:txBody>
          <a:bodyPr/>
          <a:lstStyle/>
          <a:p>
            <a:pPr algn="ctr"/>
            <a:r>
              <a:rPr lang="et-EE" sz="3600" b="1" dirty="0"/>
              <a:t>Tallinna kriisistaabi töökord </a:t>
            </a:r>
          </a:p>
        </p:txBody>
      </p:sp>
      <p:sp>
        <p:nvSpPr>
          <p:cNvPr id="3" name="Slaidinumbri kohatäide 2">
            <a:extLst>
              <a:ext uri="{FF2B5EF4-FFF2-40B4-BE49-F238E27FC236}">
                <a16:creationId xmlns:a16="http://schemas.microsoft.com/office/drawing/2014/main" id="{566640CC-0A46-C249-2A93-49552B79114F}"/>
              </a:ext>
            </a:extLst>
          </p:cNvPr>
          <p:cNvSpPr>
            <a:spLocks noGrp="1"/>
          </p:cNvSpPr>
          <p:nvPr>
            <p:ph type="sldNum" sz="quarter" idx="12"/>
          </p:nvPr>
        </p:nvSpPr>
        <p:spPr/>
        <p:txBody>
          <a:bodyPr/>
          <a:lstStyle/>
          <a:p>
            <a:fld id="{CDC100B9-F1AC-4BEB-8655-57D0A3575FDC}" type="slidenum">
              <a:rPr lang="en-US" smtClean="0"/>
              <a:t>15</a:t>
            </a:fld>
            <a:endParaRPr lang="en-US" dirty="0"/>
          </a:p>
        </p:txBody>
      </p:sp>
      <p:sp>
        <p:nvSpPr>
          <p:cNvPr id="4" name="Sisu kohatäide 3">
            <a:extLst>
              <a:ext uri="{FF2B5EF4-FFF2-40B4-BE49-F238E27FC236}">
                <a16:creationId xmlns:a16="http://schemas.microsoft.com/office/drawing/2014/main" id="{9FE1AB42-F1CC-3076-2C36-8AC15C0CF210}"/>
              </a:ext>
            </a:extLst>
          </p:cNvPr>
          <p:cNvSpPr>
            <a:spLocks noGrp="1"/>
          </p:cNvSpPr>
          <p:nvPr>
            <p:ph sz="quarter" idx="13"/>
          </p:nvPr>
        </p:nvSpPr>
        <p:spPr>
          <a:xfrm>
            <a:off x="285750" y="1587731"/>
            <a:ext cx="11281019" cy="4351961"/>
          </a:xfrm>
        </p:spPr>
        <p:txBody>
          <a:bodyPr/>
          <a:lstStyle/>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Tallinna kriisistaabi eesmärk on tagada ühtsetel alustel ja koostöös linna asutustega elutähtsa teenuse katkestusest põhjustatud hädaolukorra lahendamise juhtimine või muu kriisiolukorra lahendamisel osalemine;</a:t>
            </a:r>
          </a:p>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Tallinna kriisistaap aktiveeritakse kui linnas on tekkinud kriisiolukord, kus amet või linnaosa ei suuda oma ressursiga tekkinud olukorda lahendada; </a:t>
            </a:r>
          </a:p>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Kriisistaabi kokkukutsumise ajendiks võib olla ka kriisiolukord, mille lahendamist korraldab mõni teine riigiasutus nt Päästeamet;</a:t>
            </a:r>
          </a:p>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Kriisistaabi aktiveerimise otsustab KRM-i juht või tema äraolekul juhi asetäitja;</a:t>
            </a:r>
          </a:p>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Kriisis</a:t>
            </a:r>
            <a:r>
              <a:rPr lang="fi-FI" dirty="0" err="1">
                <a:latin typeface="Arial" panose="020B0604020202020204" pitchFamily="34" charset="0"/>
                <a:cs typeface="Arial" panose="020B0604020202020204" pitchFamily="34" charset="0"/>
              </a:rPr>
              <a:t>taapi</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juhib</a:t>
            </a:r>
            <a:r>
              <a:rPr lang="fi-FI" dirty="0">
                <a:latin typeface="Arial" panose="020B0604020202020204" pitchFamily="34" charset="0"/>
                <a:cs typeface="Arial" panose="020B0604020202020204" pitchFamily="34" charset="0"/>
              </a:rPr>
              <a:t> KRM-i </a:t>
            </a:r>
            <a:r>
              <a:rPr lang="fi-FI" dirty="0" err="1">
                <a:latin typeface="Arial" panose="020B0604020202020204" pitchFamily="34" charset="0"/>
                <a:cs typeface="Arial" panose="020B0604020202020204" pitchFamily="34" charset="0"/>
              </a:rPr>
              <a:t>juht</a:t>
            </a:r>
            <a:r>
              <a:rPr lang="et-EE" dirty="0">
                <a:latin typeface="Arial" panose="020B0604020202020204" pitchFamily="34" charset="0"/>
                <a:cs typeface="Arial" panose="020B0604020202020204" pitchFamily="34" charset="0"/>
              </a:rPr>
              <a:t>.</a:t>
            </a:r>
            <a:r>
              <a:rPr lang="fi-FI" dirty="0">
                <a:latin typeface="Arial" panose="020B0604020202020204" pitchFamily="34" charset="0"/>
                <a:cs typeface="Arial" panose="020B0604020202020204" pitchFamily="34" charset="0"/>
              </a:rPr>
              <a:t> </a:t>
            </a:r>
            <a:endParaRPr lang="et-E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697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0F80C12-EEA4-5C76-FDC1-9B79100C1AA4}"/>
              </a:ext>
            </a:extLst>
          </p:cNvPr>
          <p:cNvSpPr>
            <a:spLocks noGrp="1"/>
          </p:cNvSpPr>
          <p:nvPr>
            <p:ph type="title"/>
          </p:nvPr>
        </p:nvSpPr>
        <p:spPr>
          <a:xfrm>
            <a:off x="871536" y="406400"/>
            <a:ext cx="10715625" cy="708025"/>
          </a:xfrm>
        </p:spPr>
        <p:txBody>
          <a:bodyPr/>
          <a:lstStyle/>
          <a:p>
            <a:pPr algn="ctr"/>
            <a:r>
              <a:rPr lang="et-EE" sz="3600" b="1" dirty="0"/>
              <a:t>Tallinna kriisistaabi töökord </a:t>
            </a:r>
          </a:p>
        </p:txBody>
      </p:sp>
      <p:sp>
        <p:nvSpPr>
          <p:cNvPr id="3" name="Slaidinumbri kohatäide 2">
            <a:extLst>
              <a:ext uri="{FF2B5EF4-FFF2-40B4-BE49-F238E27FC236}">
                <a16:creationId xmlns:a16="http://schemas.microsoft.com/office/drawing/2014/main" id="{37AA4460-31EC-0CCB-7306-8BE3185FF134}"/>
              </a:ext>
            </a:extLst>
          </p:cNvPr>
          <p:cNvSpPr>
            <a:spLocks noGrp="1"/>
          </p:cNvSpPr>
          <p:nvPr>
            <p:ph type="sldNum" sz="quarter" idx="12"/>
          </p:nvPr>
        </p:nvSpPr>
        <p:spPr/>
        <p:txBody>
          <a:bodyPr/>
          <a:lstStyle/>
          <a:p>
            <a:fld id="{CDC100B9-F1AC-4BEB-8655-57D0A3575FDC}" type="slidenum">
              <a:rPr lang="en-US" smtClean="0"/>
              <a:t>16</a:t>
            </a:fld>
            <a:endParaRPr lang="en-US"/>
          </a:p>
        </p:txBody>
      </p:sp>
      <p:sp>
        <p:nvSpPr>
          <p:cNvPr id="4" name="Sisu kohatäide 3">
            <a:extLst>
              <a:ext uri="{FF2B5EF4-FFF2-40B4-BE49-F238E27FC236}">
                <a16:creationId xmlns:a16="http://schemas.microsoft.com/office/drawing/2014/main" id="{5CB77B2D-9CC2-5AD6-361C-A91B9EC2777F}"/>
              </a:ext>
            </a:extLst>
          </p:cNvPr>
          <p:cNvSpPr>
            <a:spLocks noGrp="1"/>
          </p:cNvSpPr>
          <p:nvPr>
            <p:ph sz="quarter" idx="13"/>
          </p:nvPr>
        </p:nvSpPr>
        <p:spPr>
          <a:xfrm>
            <a:off x="481013" y="1537855"/>
            <a:ext cx="11229974" cy="4630376"/>
          </a:xfrm>
        </p:spPr>
        <p:txBody>
          <a:bodyPr/>
          <a:lstStyle/>
          <a:p>
            <a:pPr marL="342900" indent="-342900">
              <a:lnSpc>
                <a:spcPct val="100000"/>
              </a:lnSpc>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Kriisistaapi kutsutakse meeskonna põhiliikmed ning sõltuvalt olukorrast ja vajadusest kaasatavad liikmed ning koostööpartnerid, sh eksperdid;</a:t>
            </a:r>
          </a:p>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Kriisistaabi asukohaks on Tallinna Munitsipaalpolitsei Ameti II korruse saal, aadressil Paldiski mnt 48a või KRM-i juhi poolt määratud alternatiivne asukoht; </a:t>
            </a:r>
          </a:p>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Kriisisündmusest lähtuvalt moodustatakse valdkonnapõhiselt töögrupid, et tagada efektiivsem ja operatiivsem staabitöö ning kiirendada sündmuse lahendamise protsessi;</a:t>
            </a:r>
          </a:p>
          <a:p>
            <a:pPr marL="342900" indent="-342900">
              <a:lnSpc>
                <a:spcPct val="100000"/>
              </a:lnSpc>
              <a:buFont typeface="Arial" panose="020B0604020202020204" pitchFamily="34" charset="0"/>
              <a:buChar char="•"/>
            </a:pPr>
            <a:r>
              <a:rPr lang="et-EE" dirty="0">
                <a:latin typeface="Arial" panose="020B0604020202020204" pitchFamily="34" charset="0"/>
                <a:cs typeface="Arial" panose="020B0604020202020204" pitchFamily="34" charset="0"/>
              </a:rPr>
              <a:t>Kriisisündmused: kommunaalvaldkonna kriis, sotsiaalvaldkonna kriis, haridusvaldkonna kriis, elanike evakuatsioon, jne.   </a:t>
            </a:r>
          </a:p>
        </p:txBody>
      </p:sp>
    </p:spTree>
    <p:extLst>
      <p:ext uri="{BB962C8B-B14F-4D97-AF65-F5344CB8AC3E}">
        <p14:creationId xmlns:p14="http://schemas.microsoft.com/office/powerpoint/2010/main" val="356542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1BE31E6-752C-A82B-E03A-CA4E25393B81}"/>
              </a:ext>
            </a:extLst>
          </p:cNvPr>
          <p:cNvSpPr>
            <a:spLocks noGrp="1"/>
          </p:cNvSpPr>
          <p:nvPr>
            <p:ph type="title"/>
          </p:nvPr>
        </p:nvSpPr>
        <p:spPr>
          <a:xfrm>
            <a:off x="864289" y="324644"/>
            <a:ext cx="10715625" cy="964407"/>
          </a:xfrm>
        </p:spPr>
        <p:txBody>
          <a:bodyPr/>
          <a:lstStyle/>
          <a:p>
            <a:endParaRPr lang="et-EE" dirty="0"/>
          </a:p>
        </p:txBody>
      </p:sp>
      <p:sp>
        <p:nvSpPr>
          <p:cNvPr id="3" name="Slaidinumbri kohatäide 2">
            <a:extLst>
              <a:ext uri="{FF2B5EF4-FFF2-40B4-BE49-F238E27FC236}">
                <a16:creationId xmlns:a16="http://schemas.microsoft.com/office/drawing/2014/main" id="{50063285-DCCE-8AD6-261D-C72979A9B059}"/>
              </a:ext>
            </a:extLst>
          </p:cNvPr>
          <p:cNvSpPr>
            <a:spLocks noGrp="1"/>
          </p:cNvSpPr>
          <p:nvPr>
            <p:ph type="sldNum" sz="quarter" idx="12"/>
          </p:nvPr>
        </p:nvSpPr>
        <p:spPr/>
        <p:txBody>
          <a:bodyPr/>
          <a:lstStyle/>
          <a:p>
            <a:fld id="{CDC100B9-F1AC-4BEB-8655-57D0A3575FDC}" type="slidenum">
              <a:rPr lang="en-US" smtClean="0"/>
              <a:t>17</a:t>
            </a:fld>
            <a:endParaRPr lang="en-US"/>
          </a:p>
        </p:txBody>
      </p:sp>
      <p:pic>
        <p:nvPicPr>
          <p:cNvPr id="5" name="Sisu kohatäide 4">
            <a:extLst>
              <a:ext uri="{FF2B5EF4-FFF2-40B4-BE49-F238E27FC236}">
                <a16:creationId xmlns:a16="http://schemas.microsoft.com/office/drawing/2014/main" id="{CAF98512-68E2-09CD-BC2B-ADA25D6976C4}"/>
              </a:ext>
            </a:extLst>
          </p:cNvPr>
          <p:cNvPicPr>
            <a:picLocks noGrp="1" noChangeAspect="1"/>
          </p:cNvPicPr>
          <p:nvPr>
            <p:ph sz="quarter" idx="13"/>
          </p:nvPr>
        </p:nvPicPr>
        <p:blipFill>
          <a:blip r:embed="rId2"/>
          <a:stretch>
            <a:fillRect/>
          </a:stretch>
        </p:blipFill>
        <p:spPr>
          <a:xfrm>
            <a:off x="457200" y="189186"/>
            <a:ext cx="11277600" cy="6495393"/>
          </a:xfrm>
          <a:prstGeom prst="rect">
            <a:avLst/>
          </a:prstGeom>
        </p:spPr>
      </p:pic>
    </p:spTree>
    <p:extLst>
      <p:ext uri="{BB962C8B-B14F-4D97-AF65-F5344CB8AC3E}">
        <p14:creationId xmlns:p14="http://schemas.microsoft.com/office/powerpoint/2010/main" val="3455745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0B3D907-3C19-040A-B139-834B2DF1A55B}"/>
              </a:ext>
            </a:extLst>
          </p:cNvPr>
          <p:cNvSpPr>
            <a:spLocks noGrp="1"/>
          </p:cNvSpPr>
          <p:nvPr>
            <p:ph type="title"/>
          </p:nvPr>
        </p:nvSpPr>
        <p:spPr>
          <a:xfrm>
            <a:off x="770394" y="514351"/>
            <a:ext cx="10715625" cy="700088"/>
          </a:xfrm>
        </p:spPr>
        <p:txBody>
          <a:bodyPr/>
          <a:lstStyle/>
          <a:p>
            <a:pPr algn="ctr"/>
            <a:r>
              <a:rPr lang="et-EE" sz="3600" b="1" dirty="0"/>
              <a:t>Tallinna kriisistaabi ülesanded</a:t>
            </a:r>
          </a:p>
        </p:txBody>
      </p:sp>
      <p:sp>
        <p:nvSpPr>
          <p:cNvPr id="3" name="Slaidinumbri kohatäide 2">
            <a:extLst>
              <a:ext uri="{FF2B5EF4-FFF2-40B4-BE49-F238E27FC236}">
                <a16:creationId xmlns:a16="http://schemas.microsoft.com/office/drawing/2014/main" id="{8A57DE90-1B96-ED8F-18D4-018BD94F4425}"/>
              </a:ext>
            </a:extLst>
          </p:cNvPr>
          <p:cNvSpPr>
            <a:spLocks noGrp="1"/>
          </p:cNvSpPr>
          <p:nvPr>
            <p:ph type="sldNum" sz="quarter" idx="12"/>
          </p:nvPr>
        </p:nvSpPr>
        <p:spPr/>
        <p:txBody>
          <a:bodyPr/>
          <a:lstStyle/>
          <a:p>
            <a:fld id="{CDC100B9-F1AC-4BEB-8655-57D0A3575FDC}" type="slidenum">
              <a:rPr lang="en-US" smtClean="0"/>
              <a:t>18</a:t>
            </a:fld>
            <a:endParaRPr lang="en-US" dirty="0"/>
          </a:p>
        </p:txBody>
      </p:sp>
      <p:sp>
        <p:nvSpPr>
          <p:cNvPr id="4" name="Sisu kohatäide 3">
            <a:extLst>
              <a:ext uri="{FF2B5EF4-FFF2-40B4-BE49-F238E27FC236}">
                <a16:creationId xmlns:a16="http://schemas.microsoft.com/office/drawing/2014/main" id="{C4F21E4F-E840-BAEE-7366-E587FD729FAF}"/>
              </a:ext>
            </a:extLst>
          </p:cNvPr>
          <p:cNvSpPr>
            <a:spLocks noGrp="1"/>
          </p:cNvSpPr>
          <p:nvPr>
            <p:ph sz="quarter" idx="13"/>
          </p:nvPr>
        </p:nvSpPr>
        <p:spPr>
          <a:xfrm>
            <a:off x="423862" y="1371599"/>
            <a:ext cx="11344275" cy="4796631"/>
          </a:xfrm>
        </p:spPr>
        <p:txBody>
          <a:bodyPr/>
          <a:lstStyle/>
          <a:p>
            <a:pPr marL="342900" indent="-342900">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Staabitöö korraldamine 24/7; </a:t>
            </a:r>
          </a:p>
          <a:p>
            <a:pPr marL="342900" indent="-342900">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Kriisiolukorrast ülevaate tegemine ja olukorra hindamine ning kriisisündmuse lahendamise planeerimine, </a:t>
            </a:r>
            <a:r>
              <a:rPr lang="et-EE" dirty="0" err="1">
                <a:latin typeface="Arial" panose="020B0604020202020204" pitchFamily="34" charset="0"/>
                <a:cs typeface="Arial" panose="020B0604020202020204" pitchFamily="34" charset="0"/>
              </a:rPr>
              <a:t>Sitrep</a:t>
            </a:r>
            <a:r>
              <a:rPr lang="et-EE" dirty="0">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Teabehalduse ja teabevahetuse korraldamine, infohaldur, logipidamine;</a:t>
            </a:r>
          </a:p>
          <a:p>
            <a:pPr marL="342900" indent="-342900">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Avalikkuse teavitamine ja kriisikommunikatsiooni korraldamine;</a:t>
            </a:r>
          </a:p>
          <a:p>
            <a:pPr marL="342900" indent="-342900">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Koostöö korraldamine hädaolukorra lahendamisse kaasatud asutuste vahel;</a:t>
            </a:r>
          </a:p>
          <a:p>
            <a:pPr marL="342900" indent="-342900">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Kriisiolukorra lahendamiseks vajalike ressursside planeerimine ja kaasamine;</a:t>
            </a:r>
          </a:p>
          <a:p>
            <a:pPr marL="342900" indent="-342900">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Kriisiolukorra lahendamiseks vajamineva personali, varustuse, tehnika ja logistika korraldamine.</a:t>
            </a:r>
          </a:p>
        </p:txBody>
      </p:sp>
    </p:spTree>
    <p:extLst>
      <p:ext uri="{BB962C8B-B14F-4D97-AF65-F5344CB8AC3E}">
        <p14:creationId xmlns:p14="http://schemas.microsoft.com/office/powerpoint/2010/main" val="178587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A5280DA-14F0-4C79-C1ED-EA3E1D160BC5}"/>
              </a:ext>
            </a:extLst>
          </p:cNvPr>
          <p:cNvSpPr>
            <a:spLocks noGrp="1"/>
          </p:cNvSpPr>
          <p:nvPr>
            <p:ph type="title"/>
          </p:nvPr>
        </p:nvSpPr>
        <p:spPr>
          <a:xfrm>
            <a:off x="738187" y="324644"/>
            <a:ext cx="10715625" cy="1144815"/>
          </a:xfrm>
        </p:spPr>
        <p:txBody>
          <a:bodyPr/>
          <a:lstStyle/>
          <a:p>
            <a:pPr algn="ctr"/>
            <a:r>
              <a:rPr lang="et-EE" sz="3600" b="1" dirty="0"/>
              <a:t>Koostöö riigiasutustega hädaolukordade ennetamisel ja lahendamisel</a:t>
            </a:r>
          </a:p>
        </p:txBody>
      </p:sp>
      <p:sp>
        <p:nvSpPr>
          <p:cNvPr id="3" name="Slaidinumbri kohatäide 2">
            <a:extLst>
              <a:ext uri="{FF2B5EF4-FFF2-40B4-BE49-F238E27FC236}">
                <a16:creationId xmlns:a16="http://schemas.microsoft.com/office/drawing/2014/main" id="{18F13538-BB14-9201-7FA9-031FE98ABED4}"/>
              </a:ext>
            </a:extLst>
          </p:cNvPr>
          <p:cNvSpPr>
            <a:spLocks noGrp="1"/>
          </p:cNvSpPr>
          <p:nvPr>
            <p:ph type="sldNum" sz="quarter" idx="12"/>
          </p:nvPr>
        </p:nvSpPr>
        <p:spPr/>
        <p:txBody>
          <a:bodyPr/>
          <a:lstStyle/>
          <a:p>
            <a:fld id="{CDC100B9-F1AC-4BEB-8655-57D0A3575FDC}" type="slidenum">
              <a:rPr lang="en-US" smtClean="0"/>
              <a:t>19</a:t>
            </a:fld>
            <a:endParaRPr lang="en-US"/>
          </a:p>
        </p:txBody>
      </p:sp>
      <p:sp>
        <p:nvSpPr>
          <p:cNvPr id="4" name="Sisu kohatäide 3">
            <a:extLst>
              <a:ext uri="{FF2B5EF4-FFF2-40B4-BE49-F238E27FC236}">
                <a16:creationId xmlns:a16="http://schemas.microsoft.com/office/drawing/2014/main" id="{5C5E373E-2CA3-B5B8-5193-CA50E09D5D12}"/>
              </a:ext>
            </a:extLst>
          </p:cNvPr>
          <p:cNvSpPr>
            <a:spLocks noGrp="1"/>
          </p:cNvSpPr>
          <p:nvPr>
            <p:ph sz="quarter" idx="13"/>
          </p:nvPr>
        </p:nvSpPr>
        <p:spPr>
          <a:xfrm>
            <a:off x="770394" y="1720735"/>
            <a:ext cx="10715624" cy="5022965"/>
          </a:xfrm>
        </p:spPr>
        <p:txBody>
          <a:bodyPr/>
          <a:lstStyle/>
          <a:p>
            <a:pPr marL="342900" indent="-342900">
              <a:lnSpc>
                <a:spcPct val="100000"/>
              </a:lnSpc>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Tallinn osaleb Põhja - Eesti regionaalse kriisikomisjoni töös; </a:t>
            </a:r>
          </a:p>
          <a:p>
            <a:pPr marL="342900" indent="-342900">
              <a:lnSpc>
                <a:spcPct val="100000"/>
              </a:lnSpc>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Tallinna hädaolukorra lahendamise plaane vaatab läbi ja kinnitab Põhja – Eesti Päästekeskus; </a:t>
            </a:r>
          </a:p>
          <a:p>
            <a:pPr marL="342900" indent="-342900">
              <a:lnSpc>
                <a:spcPct val="100000"/>
              </a:lnSpc>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Riigiasutused/ partnerid on esindatud Tallinna Kriisikomisjoni/ KRM-i töös;</a:t>
            </a:r>
          </a:p>
          <a:p>
            <a:pPr marL="342900" indent="-342900">
              <a:lnSpc>
                <a:spcPct val="100000"/>
              </a:lnSpc>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Tallinn on kinnitanud elutähtsate teenuste osutajate riskianalüüsid ja toimepidevus plaanid, mille põhjal on koostatud Tallinna üldine hädaolukorra lahendamise plaan; </a:t>
            </a:r>
          </a:p>
          <a:p>
            <a:pPr marL="342900" indent="-342900">
              <a:lnSpc>
                <a:spcPct val="100000"/>
              </a:lnSpc>
              <a:spcAft>
                <a:spcPts val="600"/>
              </a:spcAft>
              <a:buFont typeface="Arial" panose="020B0604020202020204" pitchFamily="34" charset="0"/>
              <a:buChar char="•"/>
            </a:pPr>
            <a:r>
              <a:rPr lang="et-EE" dirty="0">
                <a:latin typeface="Arial" panose="020B0604020202020204" pitchFamily="34" charset="0"/>
                <a:cs typeface="Arial" panose="020B0604020202020204" pitchFamily="34" charset="0"/>
              </a:rPr>
              <a:t>Kriisideks valmistumisel tuleb tagada ka  teiste Tallinna poolt pakutavate eluliselt tähtsate teenuste toimepidevus, nagu näiteks sotsiaalteenused (vältimatu sotsiaalabi tagamine, koduteenused, lastehoiu, alus- ja põhihariduse kättesaadavus).</a:t>
            </a:r>
          </a:p>
        </p:txBody>
      </p:sp>
    </p:spTree>
    <p:extLst>
      <p:ext uri="{BB962C8B-B14F-4D97-AF65-F5344CB8AC3E}">
        <p14:creationId xmlns:p14="http://schemas.microsoft.com/office/powerpoint/2010/main" val="189068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b="1" dirty="0"/>
              <a:t>Munitsipaalpolitsei tegevusvaldkonnad</a:t>
            </a:r>
          </a:p>
        </p:txBody>
      </p:sp>
      <p:sp>
        <p:nvSpPr>
          <p:cNvPr id="3" name="Slide Number Placeholder 2"/>
          <p:cNvSpPr>
            <a:spLocks noGrp="1"/>
          </p:cNvSpPr>
          <p:nvPr>
            <p:ph type="sldNum" sz="quarter" idx="12"/>
          </p:nvPr>
        </p:nvSpPr>
        <p:spPr/>
        <p:txBody>
          <a:bodyPr/>
          <a:lstStyle/>
          <a:p>
            <a:fld id="{CDC100B9-F1AC-4BEB-8655-57D0A3575FDC}" type="slidenum">
              <a:rPr lang="en-US" smtClean="0"/>
              <a:t>2</a:t>
            </a:fld>
            <a:endParaRPr lang="en-US"/>
          </a:p>
        </p:txBody>
      </p:sp>
      <p:sp>
        <p:nvSpPr>
          <p:cNvPr id="4" name="Content Placeholder 3"/>
          <p:cNvSpPr>
            <a:spLocks noGrp="1"/>
          </p:cNvSpPr>
          <p:nvPr>
            <p:ph sz="quarter" idx="13"/>
          </p:nvPr>
        </p:nvSpPr>
        <p:spPr/>
        <p:txBody>
          <a:bodyPr/>
          <a:lstStyle/>
          <a:p>
            <a:pPr marL="342900" indent="-342900">
              <a:lnSpc>
                <a:spcPct val="100000"/>
              </a:lnSpc>
              <a:buFont typeface="Arial" panose="020B0604020202020204" pitchFamily="34" charset="0"/>
              <a:buChar char="•"/>
            </a:pPr>
            <a:r>
              <a:rPr lang="et-EE" dirty="0"/>
              <a:t>Juhtimiskeskus, välijuht, p</a:t>
            </a:r>
            <a:r>
              <a:rPr lang="fi-FI" dirty="0" err="1"/>
              <a:t>atrull</a:t>
            </a:r>
            <a:r>
              <a:rPr lang="et-EE" dirty="0"/>
              <a:t> –</a:t>
            </a:r>
            <a:r>
              <a:rPr lang="fi-FI" dirty="0"/>
              <a:t> 24/7;</a:t>
            </a:r>
            <a:endParaRPr lang="et-EE" dirty="0"/>
          </a:p>
          <a:p>
            <a:pPr marL="342900" indent="-342900">
              <a:lnSpc>
                <a:spcPct val="100000"/>
              </a:lnSpc>
              <a:buFont typeface="Arial" panose="020B0604020202020204" pitchFamily="34" charset="0"/>
              <a:buChar char="•"/>
            </a:pPr>
            <a:r>
              <a:rPr lang="et-EE" dirty="0"/>
              <a:t>Tallinna linna kriisivalmidus ja – juhendid/ korrad, </a:t>
            </a:r>
            <a:r>
              <a:rPr lang="et-EE" dirty="0" err="1"/>
              <a:t>ETOd</a:t>
            </a:r>
            <a:r>
              <a:rPr lang="et-EE" dirty="0"/>
              <a:t>, kriisistaap, evakuatsioon, kriisivaru;</a:t>
            </a:r>
          </a:p>
          <a:p>
            <a:pPr marL="342900" indent="-342900">
              <a:lnSpc>
                <a:spcPct val="100000"/>
              </a:lnSpc>
              <a:buFont typeface="Arial" panose="020B0604020202020204" pitchFamily="34" charset="0"/>
              <a:buChar char="•"/>
            </a:pPr>
            <a:r>
              <a:rPr lang="et-EE" dirty="0"/>
              <a:t>Piirkondliktöö-tugipunkt igas linnaosas – 8 ja igas 2 – 4 ametnikku;</a:t>
            </a:r>
          </a:p>
          <a:p>
            <a:pPr marL="342900" indent="-342900">
              <a:lnSpc>
                <a:spcPct val="100000"/>
              </a:lnSpc>
              <a:buFont typeface="Arial" panose="020B0604020202020204" pitchFamily="34" charset="0"/>
              <a:buChar char="•"/>
            </a:pPr>
            <a:r>
              <a:rPr lang="et-EE" dirty="0"/>
              <a:t>Ennetus ja elanikkonnakaitse – koolitused, infopäevad, nõustamised;</a:t>
            </a:r>
          </a:p>
          <a:p>
            <a:pPr marL="342900" indent="-342900">
              <a:lnSpc>
                <a:spcPct val="100000"/>
              </a:lnSpc>
              <a:buFont typeface="Arial" panose="020B0604020202020204" pitchFamily="34" charset="0"/>
              <a:buChar char="•"/>
            </a:pPr>
            <a:r>
              <a:rPr lang="et-EE" dirty="0"/>
              <a:t>Koostöö teiste asutustega (Põhja prefektuur, Põhja Päästekeskus, Päästeliit, Reservpäästerühm, Kaitseliit, jne);</a:t>
            </a:r>
          </a:p>
          <a:p>
            <a:endParaRPr lang="et-EE"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523412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1" y="324644"/>
            <a:ext cx="9875072" cy="869455"/>
          </a:xfrm>
        </p:spPr>
        <p:txBody>
          <a:bodyPr/>
          <a:lstStyle/>
          <a:p>
            <a:pPr algn="ctr"/>
            <a:r>
              <a:rPr lang="et-EE" sz="3200" b="1" dirty="0"/>
              <a:t>Mupo kui Tallinna evakuatsiooni-/varjumiskohtade teabehoidja ja kriisivaru hoidja. 2% elanikkonnast</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100B9-F1AC-4BEB-8655-57D0A3575FDC}" type="slidenum">
              <a:rPr kumimoji="0" lang="en-US" sz="1200" b="0" i="0" u="none" strike="noStrike" kern="1200" cap="none" spc="0" normalizeH="0" baseline="0" noProof="0" smtClean="0">
                <a:ln>
                  <a:noFill/>
                </a:ln>
                <a:solidFill>
                  <a:srgbClr val="0072CE"/>
                </a:solidFill>
                <a:effectLst/>
                <a:uLnTx/>
                <a:uFillTx/>
                <a:latin typeface="Lab Grotesq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72CE"/>
              </a:solidFill>
              <a:effectLst/>
              <a:uLnTx/>
              <a:uFillTx/>
              <a:latin typeface="Lab Grotesque"/>
              <a:ea typeface="+mn-ea"/>
              <a:cs typeface="+mn-cs"/>
            </a:endParaRPr>
          </a:p>
        </p:txBody>
      </p:sp>
      <p:sp>
        <p:nvSpPr>
          <p:cNvPr id="4" name="Content Placeholder 3"/>
          <p:cNvSpPr>
            <a:spLocks noGrp="1"/>
          </p:cNvSpPr>
          <p:nvPr>
            <p:ph sz="quarter" idx="13"/>
          </p:nvPr>
        </p:nvSpPr>
        <p:spPr>
          <a:xfrm>
            <a:off x="704852" y="1562477"/>
            <a:ext cx="10579921" cy="4544708"/>
          </a:xfrm>
        </p:spPr>
        <p:txBody>
          <a:bodyPr/>
          <a:lstStyle/>
          <a:p>
            <a:pPr marL="457200" indent="-457200">
              <a:lnSpc>
                <a:spcPct val="100000"/>
              </a:lnSpc>
              <a:buFont typeface="Arial" panose="020B0604020202020204" pitchFamily="34" charset="0"/>
              <a:buChar char="•"/>
            </a:pPr>
            <a:r>
              <a:rPr lang="et-EE" b="1" dirty="0">
                <a:latin typeface="Arial" panose="020B0604020202020204" pitchFamily="34" charset="0"/>
                <a:cs typeface="Arial" panose="020B0604020202020204" pitchFamily="34" charset="0"/>
              </a:rPr>
              <a:t>Varjumiskohti </a:t>
            </a:r>
            <a:r>
              <a:rPr lang="et-EE" dirty="0">
                <a:latin typeface="Arial" panose="020B0604020202020204" pitchFamily="34" charset="0"/>
                <a:cs typeface="Arial" panose="020B0604020202020204" pitchFamily="34" charset="0"/>
              </a:rPr>
              <a:t>Tallinnas seisuga oktoober 2023 on 33 tk: </a:t>
            </a:r>
            <a:r>
              <a:rPr lang="et-EE" b="1" dirty="0">
                <a:latin typeface="Arial" panose="020B0604020202020204" pitchFamily="34" charset="0"/>
                <a:cs typeface="Arial" panose="020B0604020202020204" pitchFamily="34" charset="0"/>
              </a:rPr>
              <a:t>                         </a:t>
            </a:r>
            <a:r>
              <a:rPr lang="et-EE" dirty="0">
                <a:latin typeface="Arial" panose="020B0604020202020204" pitchFamily="34" charset="0"/>
                <a:cs typeface="Arial" panose="020B0604020202020204" pitchFamily="34" charset="0"/>
              </a:rPr>
              <a:t>Vabaduse väljaku parkla tunnel, Kaubamaja tunnel, Liivalaia tunnel, Balti jaama tunnel, Salme Kultuurikeskus jne;</a:t>
            </a:r>
          </a:p>
          <a:p>
            <a:pPr marL="457200" indent="-457200">
              <a:lnSpc>
                <a:spcPct val="100000"/>
              </a:lnSpc>
              <a:buFont typeface="Arial" panose="020B0604020202020204" pitchFamily="34" charset="0"/>
              <a:buChar char="•"/>
            </a:pPr>
            <a:r>
              <a:rPr lang="et-EE" b="1" dirty="0">
                <a:latin typeface="Arial" panose="020B0604020202020204" pitchFamily="34" charset="0"/>
                <a:cs typeface="Arial" panose="020B0604020202020204" pitchFamily="34" charset="0"/>
              </a:rPr>
              <a:t>Evakuatsioonikohti/ kogunemiskohti </a:t>
            </a:r>
            <a:r>
              <a:rPr lang="et-EE" dirty="0">
                <a:latin typeface="Arial" panose="020B0604020202020204" pitchFamily="34" charset="0"/>
                <a:cs typeface="Arial" panose="020B0604020202020204" pitchFamily="34" charset="0"/>
              </a:rPr>
              <a:t>Tallinnas seisuga oktoober 2023 on 29 tk:</a:t>
            </a:r>
            <a:r>
              <a:rPr lang="et-EE" b="1" dirty="0">
                <a:latin typeface="Arial" panose="020B0604020202020204" pitchFamily="34" charset="0"/>
                <a:cs typeface="Arial" panose="020B0604020202020204" pitchFamily="34" charset="0"/>
              </a:rPr>
              <a:t> </a:t>
            </a:r>
            <a:r>
              <a:rPr lang="et-EE" dirty="0">
                <a:latin typeface="Arial" panose="020B0604020202020204" pitchFamily="34" charset="0"/>
                <a:cs typeface="Arial" panose="020B0604020202020204" pitchFamily="34" charset="0"/>
              </a:rPr>
              <a:t>Tondiraba Jäähall, Kalevi Spordihall, Lasnamäe Spordihall, Sõle Spordihoone, Kristiine Spordikeskus jne. Tagatud mobiilse generaatori ühendamise võimekus, ajutised magamiskohad ja toitlustamine. Lisaks evakuatsioonikohtadena võetakse vajadusel kasutusele koolimajad;</a:t>
            </a:r>
          </a:p>
          <a:p>
            <a:pPr marL="457200" indent="-457200">
              <a:lnSpc>
                <a:spcPct val="100000"/>
              </a:lnSpc>
              <a:buFont typeface="Arial" panose="020B0604020202020204" pitchFamily="34" charset="0"/>
              <a:buChar char="•"/>
            </a:pPr>
            <a:r>
              <a:rPr lang="et-EE" b="1" dirty="0">
                <a:latin typeface="Arial" panose="020B0604020202020204" pitchFamily="34" charset="0"/>
                <a:cs typeface="Arial" panose="020B0604020202020204" pitchFamily="34" charset="0"/>
              </a:rPr>
              <a:t>Kerksuskeskused </a:t>
            </a:r>
            <a:r>
              <a:rPr lang="et-EE" dirty="0">
                <a:latin typeface="Arial" panose="020B0604020202020204" pitchFamily="34" charset="0"/>
                <a:cs typeface="Arial" panose="020B0604020202020204" pitchFamily="34" charset="0"/>
              </a:rPr>
              <a:t>Tallinnas seisuga oktoober 2023 on 9 tk:</a:t>
            </a:r>
            <a:r>
              <a:rPr lang="et-EE" b="1" dirty="0">
                <a:latin typeface="Arial" panose="020B0604020202020204" pitchFamily="34" charset="0"/>
                <a:cs typeface="Arial" panose="020B0604020202020204" pitchFamily="34" charset="0"/>
              </a:rPr>
              <a:t>                                </a:t>
            </a:r>
            <a:r>
              <a:rPr lang="et-EE" dirty="0">
                <a:latin typeface="Arial" panose="020B0604020202020204" pitchFamily="34" charset="0"/>
                <a:cs typeface="Arial" panose="020B0604020202020204" pitchFamily="34" charset="0"/>
              </a:rPr>
              <a:t>Tallinna linnavalitsus ja Linnaosavalitsuse hooned, mõned erandid. Tagatud elekter, vesi, küte.</a:t>
            </a:r>
            <a:r>
              <a:rPr lang="et-EE" sz="2800" b="1" dirty="0">
                <a:latin typeface="Arial" panose="020B0604020202020204" pitchFamily="34" charset="0"/>
                <a:cs typeface="Arial" panose="020B0604020202020204" pitchFamily="34" charset="0"/>
              </a:rPr>
              <a:t>  </a:t>
            </a:r>
          </a:p>
          <a:p>
            <a:pPr marL="457200" indent="-457200">
              <a:lnSpc>
                <a:spcPct val="100000"/>
              </a:lnSpc>
              <a:buFont typeface="Arial" panose="020B0604020202020204" pitchFamily="34" charset="0"/>
              <a:buChar char="•"/>
            </a:pPr>
            <a:endParaRPr lang="et-EE" sz="2000" dirty="0"/>
          </a:p>
          <a:p>
            <a:pPr marL="342900" indent="-342900">
              <a:lnSpc>
                <a:spcPct val="100000"/>
              </a:lnSpc>
              <a:buFont typeface="Arial" panose="020B0604020202020204" pitchFamily="34" charset="0"/>
              <a:buChar char="•"/>
            </a:pPr>
            <a:endParaRPr lang="et-EE" sz="1600" dirty="0"/>
          </a:p>
        </p:txBody>
      </p:sp>
    </p:spTree>
    <p:extLst>
      <p:ext uri="{BB962C8B-B14F-4D97-AF65-F5344CB8AC3E}">
        <p14:creationId xmlns:p14="http://schemas.microsoft.com/office/powerpoint/2010/main" val="245361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EF182B5-1554-D9AB-32E3-13AF209D8BCC}"/>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848535BC-B591-44AA-5CF2-2FAFE95AC5EA}"/>
              </a:ext>
            </a:extLst>
          </p:cNvPr>
          <p:cNvSpPr>
            <a:spLocks noGrp="1"/>
          </p:cNvSpPr>
          <p:nvPr>
            <p:ph type="sldNum" sz="quarter" idx="12"/>
          </p:nvPr>
        </p:nvSpPr>
        <p:spPr/>
        <p:txBody>
          <a:bodyPr/>
          <a:lstStyle/>
          <a:p>
            <a:fld id="{CDC100B9-F1AC-4BEB-8655-57D0A3575FDC}" type="slidenum">
              <a:rPr lang="en-US" smtClean="0"/>
              <a:t>21</a:t>
            </a:fld>
            <a:endParaRPr lang="en-US"/>
          </a:p>
        </p:txBody>
      </p:sp>
      <p:pic>
        <p:nvPicPr>
          <p:cNvPr id="6" name="Sisu kohatäide 5">
            <a:extLst>
              <a:ext uri="{FF2B5EF4-FFF2-40B4-BE49-F238E27FC236}">
                <a16:creationId xmlns:a16="http://schemas.microsoft.com/office/drawing/2014/main" id="{A90B7AA2-19CA-0B2F-D0C7-8A24E24D072A}"/>
              </a:ext>
            </a:extLst>
          </p:cNvPr>
          <p:cNvPicPr>
            <a:picLocks noGrp="1" noChangeAspect="1"/>
          </p:cNvPicPr>
          <p:nvPr>
            <p:ph sz="quarter" idx="13"/>
          </p:nvPr>
        </p:nvPicPr>
        <p:blipFill>
          <a:blip r:embed="rId2"/>
          <a:stretch>
            <a:fillRect/>
          </a:stretch>
        </p:blipFill>
        <p:spPr>
          <a:xfrm>
            <a:off x="2383366" y="0"/>
            <a:ext cx="9143999" cy="6858000"/>
          </a:xfrm>
        </p:spPr>
      </p:pic>
    </p:spTree>
    <p:extLst>
      <p:ext uri="{BB962C8B-B14F-4D97-AF65-F5344CB8AC3E}">
        <p14:creationId xmlns:p14="http://schemas.microsoft.com/office/powerpoint/2010/main" val="121158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8E6B651-AF04-4ABD-BF98-F7249F193B5C}"/>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07380783-225F-5109-D1FD-313186CEA1E5}"/>
              </a:ext>
            </a:extLst>
          </p:cNvPr>
          <p:cNvSpPr>
            <a:spLocks noGrp="1"/>
          </p:cNvSpPr>
          <p:nvPr>
            <p:ph type="sldNum" sz="quarter" idx="12"/>
          </p:nvPr>
        </p:nvSpPr>
        <p:spPr/>
        <p:txBody>
          <a:bodyPr/>
          <a:lstStyle/>
          <a:p>
            <a:fld id="{CDC100B9-F1AC-4BEB-8655-57D0A3575FDC}" type="slidenum">
              <a:rPr lang="en-US" smtClean="0"/>
              <a:t>22</a:t>
            </a:fld>
            <a:endParaRPr lang="en-US"/>
          </a:p>
        </p:txBody>
      </p:sp>
      <p:pic>
        <p:nvPicPr>
          <p:cNvPr id="5" name="Sisu kohatäide 4">
            <a:extLst>
              <a:ext uri="{FF2B5EF4-FFF2-40B4-BE49-F238E27FC236}">
                <a16:creationId xmlns:a16="http://schemas.microsoft.com/office/drawing/2014/main" id="{597DE3C1-ABBF-5741-5D06-465971EFB978}"/>
              </a:ext>
            </a:extLst>
          </p:cNvPr>
          <p:cNvPicPr>
            <a:picLocks noGrp="1" noChangeAspect="1"/>
          </p:cNvPicPr>
          <p:nvPr>
            <p:ph sz="quarter" idx="13"/>
          </p:nvPr>
        </p:nvPicPr>
        <p:blipFill>
          <a:blip r:embed="rId2"/>
          <a:stretch>
            <a:fillRect/>
          </a:stretch>
        </p:blipFill>
        <p:spPr>
          <a:xfrm>
            <a:off x="2448733" y="0"/>
            <a:ext cx="9503060" cy="6858000"/>
          </a:xfrm>
          <a:prstGeom prst="rect">
            <a:avLst/>
          </a:prstGeom>
        </p:spPr>
      </p:pic>
    </p:spTree>
    <p:extLst>
      <p:ext uri="{BB962C8B-B14F-4D97-AF65-F5344CB8AC3E}">
        <p14:creationId xmlns:p14="http://schemas.microsoft.com/office/powerpoint/2010/main" val="965256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0DB2F14-FBBE-3623-784B-20B2FE850533}"/>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2267D7D7-7133-5BF6-4CC1-4D5FA332B58B}"/>
              </a:ext>
            </a:extLst>
          </p:cNvPr>
          <p:cNvSpPr>
            <a:spLocks noGrp="1"/>
          </p:cNvSpPr>
          <p:nvPr>
            <p:ph type="sldNum" sz="quarter" idx="12"/>
          </p:nvPr>
        </p:nvSpPr>
        <p:spPr/>
        <p:txBody>
          <a:bodyPr/>
          <a:lstStyle/>
          <a:p>
            <a:fld id="{CDC100B9-F1AC-4BEB-8655-57D0A3575FDC}" type="slidenum">
              <a:rPr lang="en-US" smtClean="0"/>
              <a:t>23</a:t>
            </a:fld>
            <a:endParaRPr lang="en-US"/>
          </a:p>
        </p:txBody>
      </p:sp>
      <p:pic>
        <p:nvPicPr>
          <p:cNvPr id="5" name="Sisu kohatäide 4">
            <a:extLst>
              <a:ext uri="{FF2B5EF4-FFF2-40B4-BE49-F238E27FC236}">
                <a16:creationId xmlns:a16="http://schemas.microsoft.com/office/drawing/2014/main" id="{A9FDDF13-2B44-D271-F3AC-AD6DB06D0677}"/>
              </a:ext>
            </a:extLst>
          </p:cNvPr>
          <p:cNvPicPr>
            <a:picLocks noGrp="1" noChangeAspect="1"/>
          </p:cNvPicPr>
          <p:nvPr>
            <p:ph sz="quarter" idx="13"/>
          </p:nvPr>
        </p:nvPicPr>
        <p:blipFill>
          <a:blip r:embed="rId2"/>
          <a:stretch>
            <a:fillRect/>
          </a:stretch>
        </p:blipFill>
        <p:spPr>
          <a:xfrm>
            <a:off x="2715182" y="0"/>
            <a:ext cx="9139248" cy="6858000"/>
          </a:xfrm>
          <a:prstGeom prst="rect">
            <a:avLst/>
          </a:prstGeom>
        </p:spPr>
      </p:pic>
    </p:spTree>
    <p:extLst>
      <p:ext uri="{BB962C8B-B14F-4D97-AF65-F5344CB8AC3E}">
        <p14:creationId xmlns:p14="http://schemas.microsoft.com/office/powerpoint/2010/main" val="996846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5540110-646F-D2E8-C988-12F49D6BB458}"/>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32C8F0BB-91FE-DFE0-DEDE-57F8EE635F05}"/>
              </a:ext>
            </a:extLst>
          </p:cNvPr>
          <p:cNvSpPr>
            <a:spLocks noGrp="1"/>
          </p:cNvSpPr>
          <p:nvPr>
            <p:ph type="sldNum" sz="quarter" idx="12"/>
          </p:nvPr>
        </p:nvSpPr>
        <p:spPr/>
        <p:txBody>
          <a:bodyPr/>
          <a:lstStyle/>
          <a:p>
            <a:fld id="{CDC100B9-F1AC-4BEB-8655-57D0A3575FDC}" type="slidenum">
              <a:rPr lang="en-US" smtClean="0"/>
              <a:t>24</a:t>
            </a:fld>
            <a:endParaRPr lang="en-US"/>
          </a:p>
        </p:txBody>
      </p:sp>
      <p:pic>
        <p:nvPicPr>
          <p:cNvPr id="5" name="Sisu kohatäide 4">
            <a:extLst>
              <a:ext uri="{FF2B5EF4-FFF2-40B4-BE49-F238E27FC236}">
                <a16:creationId xmlns:a16="http://schemas.microsoft.com/office/drawing/2014/main" id="{74504A93-0D96-CC41-2501-B91D7AAF3180}"/>
              </a:ext>
            </a:extLst>
          </p:cNvPr>
          <p:cNvPicPr>
            <a:picLocks noGrp="1" noChangeAspect="1"/>
          </p:cNvPicPr>
          <p:nvPr>
            <p:ph sz="quarter" idx="13"/>
          </p:nvPr>
        </p:nvPicPr>
        <p:blipFill>
          <a:blip r:embed="rId2"/>
          <a:stretch>
            <a:fillRect/>
          </a:stretch>
        </p:blipFill>
        <p:spPr>
          <a:xfrm>
            <a:off x="2980843" y="0"/>
            <a:ext cx="9187976" cy="6894565"/>
          </a:xfrm>
          <a:prstGeom prst="rect">
            <a:avLst/>
          </a:prstGeom>
        </p:spPr>
      </p:pic>
    </p:spTree>
    <p:extLst>
      <p:ext uri="{BB962C8B-B14F-4D97-AF65-F5344CB8AC3E}">
        <p14:creationId xmlns:p14="http://schemas.microsoft.com/office/powerpoint/2010/main" val="1171291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Põhja-Tallinna Valitsuse tutvustus | Tallinn">
            <a:extLst>
              <a:ext uri="{FF2B5EF4-FFF2-40B4-BE49-F238E27FC236}">
                <a16:creationId xmlns:a16="http://schemas.microsoft.com/office/drawing/2014/main" id="{99A7ED0A-C41C-4B2B-8E4A-FDF1A43A7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4713890" y="10"/>
            <a:ext cx="901227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C71BC-9F2D-4ECC-BCC7-9E473F34A605}"/>
              </a:ext>
            </a:extLst>
          </p:cNvPr>
          <p:cNvSpPr>
            <a:spLocks noGrp="1"/>
          </p:cNvSpPr>
          <p:nvPr>
            <p:ph type="title"/>
          </p:nvPr>
        </p:nvSpPr>
        <p:spPr>
          <a:xfrm>
            <a:off x="280539" y="136524"/>
            <a:ext cx="3966342" cy="1137920"/>
          </a:xfrm>
        </p:spPr>
        <p:txBody>
          <a:bodyPr vert="horz" lIns="91440" tIns="45720" rIns="91440" bIns="45720" rtlCol="0" anchor="ctr">
            <a:normAutofit/>
          </a:bodyPr>
          <a:lstStyle/>
          <a:p>
            <a:r>
              <a:rPr lang="en-US" sz="3600" b="1" dirty="0" err="1"/>
              <a:t>Kerksuskeskus</a:t>
            </a:r>
            <a:r>
              <a:rPr lang="en-US" sz="3600" b="1" dirty="0">
                <a:solidFill>
                  <a:schemeClr val="tx1"/>
                </a:solidFill>
              </a:rPr>
              <a:t> </a:t>
            </a:r>
            <a:endParaRPr lang="en-US" sz="3600" dirty="0">
              <a:solidFill>
                <a:schemeClr val="tx1"/>
              </a:solidFill>
            </a:endParaRPr>
          </a:p>
        </p:txBody>
      </p:sp>
      <p:sp>
        <p:nvSpPr>
          <p:cNvPr id="4" name="Content Placeholder 3">
            <a:extLst>
              <a:ext uri="{FF2B5EF4-FFF2-40B4-BE49-F238E27FC236}">
                <a16:creationId xmlns:a16="http://schemas.microsoft.com/office/drawing/2014/main" id="{487435C9-81A7-4EC4-9693-A93167038068}"/>
              </a:ext>
            </a:extLst>
          </p:cNvPr>
          <p:cNvSpPr>
            <a:spLocks noGrp="1"/>
          </p:cNvSpPr>
          <p:nvPr>
            <p:ph sz="quarter" idx="13"/>
          </p:nvPr>
        </p:nvSpPr>
        <p:spPr>
          <a:xfrm>
            <a:off x="280539" y="1263536"/>
            <a:ext cx="7109723" cy="5457940"/>
          </a:xfrm>
        </p:spPr>
        <p:txBody>
          <a:bodyPr vert="horz" lIns="91440" tIns="45720" rIns="91440" bIns="45720" rtlCol="0">
            <a:normAutofit/>
          </a:bodyPr>
          <a:lstStyle/>
          <a:p>
            <a:pPr indent="-228600">
              <a:lnSpc>
                <a:spcPct val="90000"/>
              </a:lnSpc>
              <a:buFont typeface="Arial" panose="020B0604020202020204" pitchFamily="34" charset="0"/>
              <a:buChar char="•"/>
            </a:pPr>
            <a:r>
              <a:rPr lang="et-EE" dirty="0">
                <a:latin typeface="Arial" panose="020B0604020202020204" pitchFamily="34" charset="0"/>
                <a:cs typeface="Arial" panose="020B0604020202020204" pitchFamily="34" charset="0"/>
              </a:rPr>
              <a:t>keskused, kust inimesed kriisiolukorras abi saavad (inimese esmavajaduste tagamine); </a:t>
            </a:r>
          </a:p>
          <a:p>
            <a:pPr indent="-228600">
              <a:lnSpc>
                <a:spcPct val="90000"/>
              </a:lnSpc>
              <a:buFont typeface="Arial" panose="020B0604020202020204" pitchFamily="34" charset="0"/>
              <a:buChar char="•"/>
            </a:pPr>
            <a:r>
              <a:rPr lang="et-EE" dirty="0">
                <a:latin typeface="Arial" panose="020B0604020202020204" pitchFamily="34" charset="0"/>
                <a:cs typeface="Arial" panose="020B0604020202020204" pitchFamily="34" charset="0"/>
              </a:rPr>
              <a:t>hästi ligipääsetavad hooned ning hooned, kus inimesed on harjunud käima;</a:t>
            </a:r>
          </a:p>
          <a:p>
            <a:pPr indent="-228600">
              <a:lnSpc>
                <a:spcPct val="90000"/>
              </a:lnSpc>
              <a:buFont typeface="Arial" panose="020B0604020202020204" pitchFamily="34" charset="0"/>
              <a:buChar char="•"/>
            </a:pPr>
            <a:endParaRPr lang="et-EE" dirty="0"/>
          </a:p>
          <a:p>
            <a:pPr indent="-228600">
              <a:lnSpc>
                <a:spcPct val="90000"/>
              </a:lnSpc>
              <a:buFont typeface="Arial" panose="020B0604020202020204" pitchFamily="34" charset="0"/>
              <a:buChar char="•"/>
            </a:pPr>
            <a:r>
              <a:rPr lang="et-EE" dirty="0">
                <a:latin typeface="Arial" panose="020B0604020202020204" pitchFamily="34" charset="0"/>
                <a:cs typeface="Arial" panose="020B0604020202020204" pitchFamily="34" charset="0"/>
              </a:rPr>
              <a:t>KERKSUSKESKUS on välistest teenusepakkujatest (elekter, küte, vesi) sõltumatu hoone, mille katkematult ning jätkusuutlik toimimine on tagatud lokaalsete süsteemide kaudu ning loodud on võimalused inimestele abi, nõu ja info andmiseks, varjumiseks ning ajutiseks ümberasumiseks hädaolukordades ja riigi julgeolekut või põhiseaduslikku korda ähvardavate ohtude korral.</a:t>
            </a:r>
          </a:p>
          <a:p>
            <a:pPr indent="-228600">
              <a:lnSpc>
                <a:spcPct val="90000"/>
              </a:lnSpc>
              <a:buFont typeface="Arial" panose="020B0604020202020204" pitchFamily="34" charset="0"/>
              <a:buChar char="•"/>
            </a:pPr>
            <a:endParaRPr lang="en-US" sz="1300" dirty="0"/>
          </a:p>
        </p:txBody>
      </p:sp>
      <p:sp>
        <p:nvSpPr>
          <p:cNvPr id="3" name="Slide Number Placeholder 2">
            <a:extLst>
              <a:ext uri="{FF2B5EF4-FFF2-40B4-BE49-F238E27FC236}">
                <a16:creationId xmlns:a16="http://schemas.microsoft.com/office/drawing/2014/main" id="{60F7EE7B-49E6-49EA-9B95-3249E4E5C66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CDC100B9-F1AC-4BEB-8655-57D0A3575FDC}" type="slidenum">
              <a:rPr lang="en-US">
                <a:solidFill>
                  <a:srgbClr val="FFFFFF"/>
                </a:solidFill>
                <a:latin typeface="Calibri" panose="020F0502020204030204"/>
              </a:rPr>
              <a:pPr>
                <a:spcAft>
                  <a:spcPts val="600"/>
                </a:spcAft>
                <a:defRPr/>
              </a:pPr>
              <a:t>25</a:t>
            </a:fld>
            <a:endParaRPr lang="en-US">
              <a:solidFill>
                <a:srgbClr val="FFFFFF"/>
              </a:solidFill>
              <a:latin typeface="Calibri" panose="020F0502020204030204"/>
            </a:endParaRPr>
          </a:p>
        </p:txBody>
      </p:sp>
    </p:spTree>
    <p:extLst>
      <p:ext uri="{BB962C8B-B14F-4D97-AF65-F5344CB8AC3E}">
        <p14:creationId xmlns:p14="http://schemas.microsoft.com/office/powerpoint/2010/main" val="2651119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F95DA90-3DFC-5BFA-B3F4-FD111E187D62}"/>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E6D015B9-37B5-FE5C-8301-99D4391A7B39}"/>
              </a:ext>
            </a:extLst>
          </p:cNvPr>
          <p:cNvSpPr>
            <a:spLocks noGrp="1"/>
          </p:cNvSpPr>
          <p:nvPr>
            <p:ph type="sldNum" sz="quarter" idx="12"/>
          </p:nvPr>
        </p:nvSpPr>
        <p:spPr/>
        <p:txBody>
          <a:bodyPr/>
          <a:lstStyle/>
          <a:p>
            <a:fld id="{CDC100B9-F1AC-4BEB-8655-57D0A3575FDC}" type="slidenum">
              <a:rPr lang="en-US" smtClean="0"/>
              <a:t>26</a:t>
            </a:fld>
            <a:endParaRPr lang="en-US"/>
          </a:p>
        </p:txBody>
      </p:sp>
      <p:pic>
        <p:nvPicPr>
          <p:cNvPr id="5" name="Sisu kohatäide 4">
            <a:extLst>
              <a:ext uri="{FF2B5EF4-FFF2-40B4-BE49-F238E27FC236}">
                <a16:creationId xmlns:a16="http://schemas.microsoft.com/office/drawing/2014/main" id="{7E22A280-2266-C0DC-BC6D-CA395901545D}"/>
              </a:ext>
            </a:extLst>
          </p:cNvPr>
          <p:cNvPicPr>
            <a:picLocks noGrp="1" noChangeAspect="1"/>
          </p:cNvPicPr>
          <p:nvPr>
            <p:ph sz="quarter" idx="13"/>
          </p:nvPr>
        </p:nvPicPr>
        <p:blipFill>
          <a:blip r:embed="rId2"/>
          <a:stretch>
            <a:fillRect/>
          </a:stretch>
        </p:blipFill>
        <p:spPr>
          <a:xfrm>
            <a:off x="2791713" y="0"/>
            <a:ext cx="9139248" cy="6858000"/>
          </a:xfrm>
          <a:prstGeom prst="rect">
            <a:avLst/>
          </a:prstGeom>
        </p:spPr>
      </p:pic>
    </p:spTree>
    <p:extLst>
      <p:ext uri="{BB962C8B-B14F-4D97-AF65-F5344CB8AC3E}">
        <p14:creationId xmlns:p14="http://schemas.microsoft.com/office/powerpoint/2010/main" val="2094489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4" y="690170"/>
            <a:ext cx="10715625" cy="800370"/>
          </a:xfrm>
        </p:spPr>
        <p:txBody>
          <a:bodyPr/>
          <a:lstStyle/>
          <a:p>
            <a:pPr algn="ctr"/>
            <a:r>
              <a:rPr lang="et-EE" sz="3200" b="1" dirty="0"/>
              <a:t>Kriisivaru olemas evakuatsioonikohtade sisustamiseks Tallinnas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100B9-F1AC-4BEB-8655-57D0A3575FDC}" type="slidenum">
              <a:rPr kumimoji="0" lang="en-US" sz="1200" b="0" i="0" u="none" strike="noStrike" kern="1200" cap="none" spc="0" normalizeH="0" baseline="0" noProof="0" smtClean="0">
                <a:ln>
                  <a:noFill/>
                </a:ln>
                <a:solidFill>
                  <a:srgbClr val="0072CE"/>
                </a:solidFill>
                <a:effectLst/>
                <a:uLnTx/>
                <a:uFillTx/>
                <a:latin typeface="Lab Grotesq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72CE"/>
              </a:solidFill>
              <a:effectLst/>
              <a:uLnTx/>
              <a:uFillTx/>
              <a:latin typeface="Lab Grotesque"/>
              <a:ea typeface="+mn-ea"/>
              <a:cs typeface="+mn-cs"/>
            </a:endParaRPr>
          </a:p>
        </p:txBody>
      </p:sp>
      <p:sp>
        <p:nvSpPr>
          <p:cNvPr id="4" name="Content Placeholder 3"/>
          <p:cNvSpPr>
            <a:spLocks noGrp="1"/>
          </p:cNvSpPr>
          <p:nvPr>
            <p:ph sz="quarter" idx="13"/>
          </p:nvPr>
        </p:nvSpPr>
        <p:spPr>
          <a:xfrm>
            <a:off x="704851" y="1815184"/>
            <a:ext cx="10515375" cy="5042816"/>
          </a:xfrm>
        </p:spPr>
        <p:txBody>
          <a:bodyPr/>
          <a:lstStyle/>
          <a:p>
            <a:pPr marL="457200" indent="-457200">
              <a:lnSpc>
                <a:spcPct val="100000"/>
              </a:lnSpc>
              <a:buFont typeface="Arial" panose="020B0604020202020204" pitchFamily="34" charset="0"/>
              <a:buChar char="•"/>
            </a:pPr>
            <a:r>
              <a:rPr lang="et-EE" sz="2800" b="1" dirty="0"/>
              <a:t>Tallinna kriisivaru laos olemas:</a:t>
            </a:r>
          </a:p>
          <a:p>
            <a:pPr marL="997200" lvl="1" indent="-457200">
              <a:lnSpc>
                <a:spcPct val="100000"/>
              </a:lnSpc>
            </a:pPr>
            <a:r>
              <a:rPr lang="et-EE" dirty="0">
                <a:latin typeface="Arial" panose="020B0604020202020204" pitchFamily="34" charset="0"/>
                <a:cs typeface="Arial" panose="020B0604020202020204" pitchFamily="34" charset="0"/>
              </a:rPr>
              <a:t>Välivoodid – 2500 tk  </a:t>
            </a:r>
          </a:p>
          <a:p>
            <a:pPr marL="997200" lvl="1" indent="-457200">
              <a:lnSpc>
                <a:spcPct val="100000"/>
              </a:lnSpc>
            </a:pPr>
            <a:r>
              <a:rPr lang="et-EE" dirty="0">
                <a:latin typeface="Arial" panose="020B0604020202020204" pitchFamily="34" charset="0"/>
                <a:cs typeface="Arial" panose="020B0604020202020204" pitchFamily="34" charset="0"/>
              </a:rPr>
              <a:t>Fliistekid – 2500 tk </a:t>
            </a:r>
          </a:p>
          <a:p>
            <a:pPr marL="997200" lvl="1" indent="-457200">
              <a:lnSpc>
                <a:spcPct val="100000"/>
              </a:lnSpc>
            </a:pPr>
            <a:r>
              <a:rPr lang="et-EE" dirty="0">
                <a:latin typeface="Arial" panose="020B0604020202020204" pitchFamily="34" charset="0"/>
                <a:cs typeface="Arial" panose="020B0604020202020204" pitchFamily="34" charset="0"/>
              </a:rPr>
              <a:t>Padjad – 2500 tk </a:t>
            </a:r>
          </a:p>
          <a:p>
            <a:pPr marL="997200" lvl="1" indent="-457200">
              <a:lnSpc>
                <a:spcPct val="100000"/>
              </a:lnSpc>
            </a:pPr>
            <a:r>
              <a:rPr lang="et-EE" dirty="0">
                <a:latin typeface="Arial" panose="020B0604020202020204" pitchFamily="34" charset="0"/>
                <a:cs typeface="Arial" panose="020B0604020202020204" pitchFamily="34" charset="0"/>
              </a:rPr>
              <a:t>Toit – kiirtoidupakid 7a kehtivusajaga 21 000 pakki, arvestusega – toit 3-ks päevaks 2500 inimesele);</a:t>
            </a:r>
          </a:p>
          <a:p>
            <a:pPr marL="997200" lvl="1" indent="-457200">
              <a:lnSpc>
                <a:spcPct val="100000"/>
              </a:lnSpc>
            </a:pPr>
            <a:r>
              <a:rPr lang="et-EE" dirty="0">
                <a:latin typeface="Arial" panose="020B0604020202020204" pitchFamily="34" charset="0"/>
                <a:cs typeface="Arial" panose="020B0604020202020204" pitchFamily="34" charset="0"/>
              </a:rPr>
              <a:t>Diisel elektrigeneraatorid CGM mark: S9000DUAL – 3 tk                         </a:t>
            </a:r>
          </a:p>
          <a:p>
            <a:pPr marL="457200" indent="-457200">
              <a:lnSpc>
                <a:spcPct val="100000"/>
              </a:lnSpc>
              <a:buFont typeface="Arial" panose="020B0604020202020204" pitchFamily="34" charset="0"/>
              <a:buChar char="•"/>
            </a:pPr>
            <a:endParaRPr lang="et-EE" sz="2000" dirty="0"/>
          </a:p>
          <a:p>
            <a:pPr marL="342900" indent="-342900">
              <a:lnSpc>
                <a:spcPct val="100000"/>
              </a:lnSpc>
              <a:buFont typeface="Arial" panose="020B0604020202020204" pitchFamily="34" charset="0"/>
              <a:buChar char="•"/>
            </a:pPr>
            <a:endParaRPr lang="et-EE" sz="1600" dirty="0"/>
          </a:p>
        </p:txBody>
      </p:sp>
    </p:spTree>
    <p:extLst>
      <p:ext uri="{BB962C8B-B14F-4D97-AF65-F5344CB8AC3E}">
        <p14:creationId xmlns:p14="http://schemas.microsoft.com/office/powerpoint/2010/main" val="2180286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lt 4" descr="Pilt, millel on kujutatud tekst, õues, Reklaam, ehitis&#10;&#10;Kirjeldus on genereeritud automaatselt">
            <a:extLst>
              <a:ext uri="{FF2B5EF4-FFF2-40B4-BE49-F238E27FC236}">
                <a16:creationId xmlns:a16="http://schemas.microsoft.com/office/drawing/2014/main" id="{B22DD1D0-99C4-A17F-A23B-C16DCA2A7FC4}"/>
              </a:ext>
            </a:extLst>
          </p:cNvPr>
          <p:cNvPicPr>
            <a:picLocks noChangeAspect="1"/>
          </p:cNvPicPr>
          <p:nvPr/>
        </p:nvPicPr>
        <p:blipFill rotWithShape="1">
          <a:blip r:embed="rId2"/>
          <a:srcRect b="5750"/>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ealkiri 1">
            <a:extLst>
              <a:ext uri="{FF2B5EF4-FFF2-40B4-BE49-F238E27FC236}">
                <a16:creationId xmlns:a16="http://schemas.microsoft.com/office/drawing/2014/main" id="{6B1024FB-8AF4-C875-2E85-1946F5EEAA39}"/>
              </a:ext>
            </a:extLst>
          </p:cNvPr>
          <p:cNvSpPr>
            <a:spLocks noGrp="1"/>
          </p:cNvSpPr>
          <p:nvPr>
            <p:ph type="title"/>
          </p:nvPr>
        </p:nvSpPr>
        <p:spPr>
          <a:xfrm>
            <a:off x="7531610" y="365125"/>
            <a:ext cx="3822189" cy="1388039"/>
          </a:xfrm>
        </p:spPr>
        <p:txBody>
          <a:bodyPr vert="horz" lIns="91440" tIns="45720" rIns="91440" bIns="45720" rtlCol="0" anchor="ctr">
            <a:normAutofit/>
          </a:bodyPr>
          <a:lstStyle/>
          <a:p>
            <a:r>
              <a:rPr lang="en-US" sz="3200" b="1" dirty="0" err="1">
                <a:solidFill>
                  <a:srgbClr val="0070C0"/>
                </a:solidFill>
              </a:rPr>
              <a:t>Elanike</a:t>
            </a:r>
            <a:r>
              <a:rPr lang="en-US" sz="3200" b="1" dirty="0">
                <a:solidFill>
                  <a:srgbClr val="0070C0"/>
                </a:solidFill>
              </a:rPr>
              <a:t> </a:t>
            </a:r>
            <a:r>
              <a:rPr lang="en-US" sz="3200" b="1" dirty="0" err="1">
                <a:solidFill>
                  <a:srgbClr val="0070C0"/>
                </a:solidFill>
              </a:rPr>
              <a:t>kriisideks</a:t>
            </a:r>
            <a:r>
              <a:rPr lang="en-US" sz="3200" b="1" dirty="0">
                <a:solidFill>
                  <a:srgbClr val="0070C0"/>
                </a:solidFill>
              </a:rPr>
              <a:t> </a:t>
            </a:r>
            <a:r>
              <a:rPr lang="et-EE" sz="3200" b="1" dirty="0">
                <a:solidFill>
                  <a:srgbClr val="0070C0"/>
                </a:solidFill>
              </a:rPr>
              <a:t>ettevalmistamine</a:t>
            </a:r>
            <a:endParaRPr lang="en-US" sz="3200" b="1" dirty="0">
              <a:solidFill>
                <a:srgbClr val="0070C0"/>
              </a:solidFill>
            </a:endParaRPr>
          </a:p>
        </p:txBody>
      </p:sp>
      <p:sp>
        <p:nvSpPr>
          <p:cNvPr id="4" name="Sisu kohatäide 3">
            <a:extLst>
              <a:ext uri="{FF2B5EF4-FFF2-40B4-BE49-F238E27FC236}">
                <a16:creationId xmlns:a16="http://schemas.microsoft.com/office/drawing/2014/main" id="{12A08F94-95EA-ADB3-61CD-B70B0B7B7CE7}"/>
              </a:ext>
            </a:extLst>
          </p:cNvPr>
          <p:cNvSpPr>
            <a:spLocks noGrp="1"/>
          </p:cNvSpPr>
          <p:nvPr>
            <p:ph sz="quarter" idx="13"/>
          </p:nvPr>
        </p:nvSpPr>
        <p:spPr>
          <a:xfrm>
            <a:off x="7531610" y="2434201"/>
            <a:ext cx="4316400" cy="3742762"/>
          </a:xfrm>
        </p:spPr>
        <p:txBody>
          <a:bodyPr vert="horz" lIns="91440" tIns="45720" rIns="91440" bIns="45720" rtlCol="0">
            <a:normAutofit/>
          </a:bodyPr>
          <a:lstStyle/>
          <a:p>
            <a:pPr marL="342900" indent="-228600">
              <a:lnSpc>
                <a:spcPct val="90000"/>
              </a:lnSpc>
              <a:buFont typeface="Arial" panose="020B0604020202020204" pitchFamily="34" charset="0"/>
              <a:buChar char="•"/>
            </a:pPr>
            <a:r>
              <a:rPr lang="en-US" b="1" dirty="0" err="1"/>
              <a:t>Koolitused</a:t>
            </a:r>
            <a:r>
              <a:rPr lang="en-US" dirty="0"/>
              <a:t> – </a:t>
            </a:r>
            <a:r>
              <a:rPr lang="en-US" dirty="0" err="1"/>
              <a:t>linna</a:t>
            </a:r>
            <a:r>
              <a:rPr lang="en-US" dirty="0"/>
              <a:t> </a:t>
            </a:r>
            <a:r>
              <a:rPr lang="en-US" dirty="0" err="1"/>
              <a:t>ametnikud</a:t>
            </a:r>
            <a:r>
              <a:rPr lang="en-US" dirty="0"/>
              <a:t>, </a:t>
            </a:r>
            <a:r>
              <a:rPr lang="en-US" dirty="0" err="1"/>
              <a:t>korteriühistud</a:t>
            </a:r>
            <a:r>
              <a:rPr lang="en-US" dirty="0"/>
              <a:t>, </a:t>
            </a:r>
            <a:r>
              <a:rPr lang="en-US" dirty="0" err="1"/>
              <a:t>elanikud</a:t>
            </a:r>
            <a:r>
              <a:rPr lang="et-EE" dirty="0"/>
              <a:t>;</a:t>
            </a:r>
            <a:endParaRPr lang="en-US" dirty="0"/>
          </a:p>
          <a:p>
            <a:pPr marL="342900" indent="-228600">
              <a:lnSpc>
                <a:spcPct val="90000"/>
              </a:lnSpc>
              <a:buFont typeface="Arial" panose="020B0604020202020204" pitchFamily="34" charset="0"/>
              <a:buChar char="•"/>
            </a:pPr>
            <a:r>
              <a:rPr lang="en-US" b="1" dirty="0" err="1"/>
              <a:t>Teavituspäevad</a:t>
            </a:r>
            <a:r>
              <a:rPr lang="en-US" dirty="0"/>
              <a:t> – </a:t>
            </a:r>
            <a:r>
              <a:rPr lang="en-US" dirty="0" err="1"/>
              <a:t>kogukonnapäevad</a:t>
            </a:r>
            <a:r>
              <a:rPr lang="en-US" dirty="0"/>
              <a:t>, </a:t>
            </a:r>
            <a:r>
              <a:rPr lang="en-US" dirty="0" err="1"/>
              <a:t>infopäevad</a:t>
            </a:r>
            <a:r>
              <a:rPr lang="en-US" dirty="0"/>
              <a:t>, </a:t>
            </a:r>
            <a:r>
              <a:rPr lang="en-US" dirty="0" err="1"/>
              <a:t>kohtumised</a:t>
            </a:r>
            <a:r>
              <a:rPr lang="et-EE" dirty="0"/>
              <a:t>;</a:t>
            </a:r>
            <a:endParaRPr lang="en-US" dirty="0"/>
          </a:p>
          <a:p>
            <a:pPr marL="342900" indent="-228600">
              <a:lnSpc>
                <a:spcPct val="90000"/>
              </a:lnSpc>
              <a:buFont typeface="Arial" panose="020B0604020202020204" pitchFamily="34" charset="0"/>
              <a:buChar char="•"/>
            </a:pPr>
            <a:r>
              <a:rPr lang="en-US" b="1" dirty="0" err="1"/>
              <a:t>Nõustamine</a:t>
            </a:r>
            <a:r>
              <a:rPr lang="en-US" dirty="0"/>
              <a:t> – </a:t>
            </a:r>
            <a:r>
              <a:rPr lang="en-US" dirty="0" err="1"/>
              <a:t>linnaasutused</a:t>
            </a:r>
            <a:r>
              <a:rPr lang="en-US" dirty="0"/>
              <a:t>, </a:t>
            </a:r>
            <a:r>
              <a:rPr lang="en-US" dirty="0" err="1"/>
              <a:t>korteriühistud</a:t>
            </a:r>
            <a:r>
              <a:rPr lang="et-EE" dirty="0"/>
              <a:t>.</a:t>
            </a:r>
            <a:endParaRPr lang="en-US" dirty="0"/>
          </a:p>
        </p:txBody>
      </p:sp>
      <p:sp>
        <p:nvSpPr>
          <p:cNvPr id="3" name="Slaidinumbri kohatäide 2">
            <a:extLst>
              <a:ext uri="{FF2B5EF4-FFF2-40B4-BE49-F238E27FC236}">
                <a16:creationId xmlns:a16="http://schemas.microsoft.com/office/drawing/2014/main" id="{F47C7D6E-AD7D-FCFA-04BB-B291B9C43FA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CDC100B9-F1AC-4BEB-8655-57D0A3575FDC}" type="slidenum">
              <a:rPr lang="en-US" smtClean="0">
                <a:solidFill>
                  <a:prstClr val="black">
                    <a:tint val="75000"/>
                  </a:prstClr>
                </a:solidFill>
                <a:latin typeface="Calibri" panose="020F0502020204030204"/>
              </a:rPr>
              <a:pPr>
                <a:spcAft>
                  <a:spcPts val="600"/>
                </a:spcAft>
                <a:defRPr/>
              </a:pPr>
              <a:t>28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1291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82A7359-58AD-02CE-3320-639D38A75DDD}"/>
              </a:ext>
            </a:extLst>
          </p:cNvPr>
          <p:cNvSpPr>
            <a:spLocks noGrp="1"/>
          </p:cNvSpPr>
          <p:nvPr>
            <p:ph type="title"/>
          </p:nvPr>
        </p:nvSpPr>
        <p:spPr/>
        <p:txBody>
          <a:bodyPr/>
          <a:lstStyle/>
          <a:p>
            <a:endParaRPr lang="et-EE"/>
          </a:p>
        </p:txBody>
      </p:sp>
      <p:sp>
        <p:nvSpPr>
          <p:cNvPr id="3" name="Slaidinumbri kohatäide 2">
            <a:extLst>
              <a:ext uri="{FF2B5EF4-FFF2-40B4-BE49-F238E27FC236}">
                <a16:creationId xmlns:a16="http://schemas.microsoft.com/office/drawing/2014/main" id="{32FF22AD-86A6-CD92-30F4-E9C26B2C97B3}"/>
              </a:ext>
            </a:extLst>
          </p:cNvPr>
          <p:cNvSpPr>
            <a:spLocks noGrp="1"/>
          </p:cNvSpPr>
          <p:nvPr>
            <p:ph type="sldNum" sz="quarter" idx="12"/>
          </p:nvPr>
        </p:nvSpPr>
        <p:spPr>
          <a:xfrm>
            <a:off x="8743949" y="6206331"/>
            <a:ext cx="2743200" cy="365125"/>
          </a:xfrm>
        </p:spPr>
        <p:txBody>
          <a:bodyPr/>
          <a:lstStyle/>
          <a:p>
            <a:fld id="{CDC100B9-F1AC-4BEB-8655-57D0A3575FDC}" type="slidenum">
              <a:rPr lang="en-US" smtClean="0"/>
              <a:t>29</a:t>
            </a:fld>
            <a:endParaRPr lang="en-US"/>
          </a:p>
        </p:txBody>
      </p:sp>
      <p:pic>
        <p:nvPicPr>
          <p:cNvPr id="5" name="Sisu kohatäide 4">
            <a:extLst>
              <a:ext uri="{FF2B5EF4-FFF2-40B4-BE49-F238E27FC236}">
                <a16:creationId xmlns:a16="http://schemas.microsoft.com/office/drawing/2014/main" id="{4257233D-3070-FD02-E2E6-63D8E7E8EC4C}"/>
              </a:ext>
            </a:extLst>
          </p:cNvPr>
          <p:cNvPicPr>
            <a:picLocks noGrp="1" noChangeAspect="1"/>
          </p:cNvPicPr>
          <p:nvPr>
            <p:ph sz="quarter" idx="13"/>
          </p:nvPr>
        </p:nvPicPr>
        <p:blipFill>
          <a:blip r:embed="rId2"/>
          <a:stretch>
            <a:fillRect/>
          </a:stretch>
        </p:blipFill>
        <p:spPr>
          <a:xfrm>
            <a:off x="4394200" y="47013"/>
            <a:ext cx="4445000" cy="6851277"/>
          </a:xfrm>
          <a:prstGeom prst="rect">
            <a:avLst/>
          </a:prstGeom>
        </p:spPr>
      </p:pic>
    </p:spTree>
    <p:extLst>
      <p:ext uri="{BB962C8B-B14F-4D97-AF65-F5344CB8AC3E}">
        <p14:creationId xmlns:p14="http://schemas.microsoft.com/office/powerpoint/2010/main" val="114979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13CF-BE4A-4ED8-998A-648F0755A1C4}"/>
              </a:ext>
            </a:extLst>
          </p:cNvPr>
          <p:cNvSpPr>
            <a:spLocks noGrp="1"/>
          </p:cNvSpPr>
          <p:nvPr>
            <p:ph type="title"/>
          </p:nvPr>
        </p:nvSpPr>
        <p:spPr/>
        <p:txBody>
          <a:bodyPr/>
          <a:lstStyle/>
          <a:p>
            <a:pPr algn="ctr"/>
            <a:r>
              <a:rPr lang="et-EE" sz="3600" b="1" dirty="0"/>
              <a:t>Kriisivalmiduse sektor </a:t>
            </a:r>
          </a:p>
        </p:txBody>
      </p:sp>
      <p:sp>
        <p:nvSpPr>
          <p:cNvPr id="3" name="Slide Number Placeholder 2">
            <a:extLst>
              <a:ext uri="{FF2B5EF4-FFF2-40B4-BE49-F238E27FC236}">
                <a16:creationId xmlns:a16="http://schemas.microsoft.com/office/drawing/2014/main" id="{2DC22BDA-2B45-4E14-AA7C-FAC1DC5299A8}"/>
              </a:ext>
            </a:extLst>
          </p:cNvPr>
          <p:cNvSpPr>
            <a:spLocks noGrp="1"/>
          </p:cNvSpPr>
          <p:nvPr>
            <p:ph type="sldNum" sz="quarter" idx="12"/>
          </p:nvPr>
        </p:nvSpPr>
        <p:spPr/>
        <p:txBody>
          <a:bodyPr/>
          <a:lstStyle/>
          <a:p>
            <a:fld id="{CDC100B9-F1AC-4BEB-8655-57D0A3575FDC}" type="slidenum">
              <a:rPr lang="en-US" smtClean="0"/>
              <a:t>3</a:t>
            </a:fld>
            <a:endParaRPr lang="en-US"/>
          </a:p>
        </p:txBody>
      </p:sp>
      <p:sp>
        <p:nvSpPr>
          <p:cNvPr id="4" name="Content Placeholder 3">
            <a:extLst>
              <a:ext uri="{FF2B5EF4-FFF2-40B4-BE49-F238E27FC236}">
                <a16:creationId xmlns:a16="http://schemas.microsoft.com/office/drawing/2014/main" id="{6AEFECFD-2A8E-4103-A92F-81E50B1B9305}"/>
              </a:ext>
            </a:extLst>
          </p:cNvPr>
          <p:cNvSpPr>
            <a:spLocks noGrp="1"/>
          </p:cNvSpPr>
          <p:nvPr>
            <p:ph sz="quarter" idx="13"/>
          </p:nvPr>
        </p:nvSpPr>
        <p:spPr/>
        <p:txBody>
          <a:bodyPr/>
          <a:lstStyle/>
          <a:p>
            <a:pPr marL="342900" indent="-342900">
              <a:buFont typeface="Arial" panose="020B0604020202020204" pitchFamily="34" charset="0"/>
              <a:buChar char="•"/>
            </a:pPr>
            <a:r>
              <a:rPr lang="et-EE" dirty="0"/>
              <a:t>2021.a jaanuaris koondati kriisireguleerimise ja elanikkonnakaitse alased tegevused Tallinna Munitsipaalpolitsei Ametisse. Moodustati kriisivalmiduse grupp – kriisireguleerimine ja elanikkonna kaitse; </a:t>
            </a:r>
          </a:p>
          <a:p>
            <a:pPr marL="342900" indent="-342900">
              <a:buFont typeface="Arial" panose="020B0604020202020204" pitchFamily="34" charset="0"/>
              <a:buChar char="•"/>
            </a:pPr>
            <a:r>
              <a:rPr lang="et-EE" dirty="0"/>
              <a:t>Alates 01.01.2024 kriisivalmiduse sektor - KVS;</a:t>
            </a:r>
          </a:p>
          <a:p>
            <a:pPr marL="342900" indent="-342900">
              <a:buFont typeface="Arial" panose="020B0604020202020204" pitchFamily="34" charset="0"/>
              <a:buChar char="•"/>
            </a:pPr>
            <a:r>
              <a:rPr lang="et-EE" dirty="0"/>
              <a:t>Sektoris on 7 ametnikku – sektori juht, 1 juhtivspetsialist ja 5 peaspetsialisti</a:t>
            </a:r>
          </a:p>
          <a:p>
            <a:pPr marL="342900" indent="-342900">
              <a:buFont typeface="Arial" panose="020B0604020202020204" pitchFamily="34" charset="0"/>
              <a:buChar char="•"/>
            </a:pPr>
            <a:endParaRPr lang="et-EE" dirty="0"/>
          </a:p>
        </p:txBody>
      </p:sp>
    </p:spTree>
    <p:extLst>
      <p:ext uri="{BB962C8B-B14F-4D97-AF65-F5344CB8AC3E}">
        <p14:creationId xmlns:p14="http://schemas.microsoft.com/office/powerpoint/2010/main" val="3471485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A2F0371E-CE26-40B3-801B-4FCF62797B3D}"/>
              </a:ext>
            </a:extLst>
          </p:cNvPr>
          <p:cNvSpPr>
            <a:spLocks noGrp="1"/>
          </p:cNvSpPr>
          <p:nvPr>
            <p:ph type="ctrTitle"/>
          </p:nvPr>
        </p:nvSpPr>
        <p:spPr>
          <a:xfrm>
            <a:off x="771524" y="771524"/>
            <a:ext cx="10036175" cy="1497851"/>
          </a:xfrm>
        </p:spPr>
        <p:txBody>
          <a:bodyPr/>
          <a:lstStyle/>
          <a:p>
            <a:r>
              <a:rPr lang="et-EE" dirty="0"/>
              <a:t>Oleme koos valmis</a:t>
            </a:r>
            <a:r>
              <a:rPr lang="en-US" dirty="0"/>
              <a:t>!</a:t>
            </a:r>
            <a:br>
              <a:rPr lang="et-EE" dirty="0"/>
            </a:br>
            <a:br>
              <a:rPr lang="et-EE" dirty="0"/>
            </a:br>
            <a:br>
              <a:rPr lang="et-EE" dirty="0"/>
            </a:br>
            <a:br>
              <a:rPr lang="et-EE" dirty="0"/>
            </a:br>
            <a:endParaRPr lang="en-US" dirty="0"/>
          </a:p>
        </p:txBody>
      </p:sp>
      <p:sp>
        <p:nvSpPr>
          <p:cNvPr id="6" name="Alapealkiri 5">
            <a:extLst>
              <a:ext uri="{FF2B5EF4-FFF2-40B4-BE49-F238E27FC236}">
                <a16:creationId xmlns:a16="http://schemas.microsoft.com/office/drawing/2014/main" id="{29508E5D-4EC6-47B0-B7DA-784F67141CB2}"/>
              </a:ext>
            </a:extLst>
          </p:cNvPr>
          <p:cNvSpPr>
            <a:spLocks noGrp="1"/>
          </p:cNvSpPr>
          <p:nvPr>
            <p:ph type="subTitle" idx="1"/>
          </p:nvPr>
        </p:nvSpPr>
        <p:spPr/>
        <p:txBody>
          <a:bodyPr/>
          <a:lstStyle/>
          <a:p>
            <a:endParaRPr lang="en-US" dirty="0"/>
          </a:p>
        </p:txBody>
      </p:sp>
      <p:sp>
        <p:nvSpPr>
          <p:cNvPr id="3" name="Slaidinumbri kohatäide 2">
            <a:extLst>
              <a:ext uri="{FF2B5EF4-FFF2-40B4-BE49-F238E27FC236}">
                <a16:creationId xmlns:a16="http://schemas.microsoft.com/office/drawing/2014/main" id="{127FDB2A-B424-40C4-A573-AE27DB2A03C3}"/>
              </a:ext>
            </a:extLst>
          </p:cNvPr>
          <p:cNvSpPr>
            <a:spLocks noGrp="1"/>
          </p:cNvSpPr>
          <p:nvPr>
            <p:ph type="sldNum" sz="quarter" idx="4294967295"/>
          </p:nvPr>
        </p:nvSpPr>
        <p:spPr>
          <a:xfrm>
            <a:off x="9448800" y="6167438"/>
            <a:ext cx="2743200" cy="365125"/>
          </a:xfrm>
        </p:spPr>
        <p:txBody>
          <a:bodyPr/>
          <a:lstStyle/>
          <a:p>
            <a:fld id="{CDC100B9-F1AC-4BEB-8655-57D0A3575FDC}" type="slidenum">
              <a:rPr lang="en-US" smtClean="0"/>
              <a:t>30</a:t>
            </a:fld>
            <a:endParaRPr lang="en-US"/>
          </a:p>
        </p:txBody>
      </p:sp>
      <p:pic>
        <p:nvPicPr>
          <p:cNvPr id="2" name="Picture 1">
            <a:extLst>
              <a:ext uri="{FF2B5EF4-FFF2-40B4-BE49-F238E27FC236}">
                <a16:creationId xmlns:a16="http://schemas.microsoft.com/office/drawing/2014/main" id="{117D7351-12D0-41A6-80B1-E522A5D42A73}"/>
              </a:ext>
            </a:extLst>
          </p:cNvPr>
          <p:cNvPicPr>
            <a:picLocks noChangeAspect="1"/>
          </p:cNvPicPr>
          <p:nvPr/>
        </p:nvPicPr>
        <p:blipFill>
          <a:blip r:embed="rId2"/>
          <a:stretch>
            <a:fillRect/>
          </a:stretch>
        </p:blipFill>
        <p:spPr>
          <a:xfrm>
            <a:off x="4570255" y="1831066"/>
            <a:ext cx="5588507" cy="3725672"/>
          </a:xfrm>
          <a:prstGeom prst="rect">
            <a:avLst/>
          </a:prstGeom>
        </p:spPr>
      </p:pic>
    </p:spTree>
    <p:extLst>
      <p:ext uri="{BB962C8B-B14F-4D97-AF65-F5344CB8AC3E}">
        <p14:creationId xmlns:p14="http://schemas.microsoft.com/office/powerpoint/2010/main" val="3180698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13CF-BE4A-4ED8-998A-648F0755A1C4}"/>
              </a:ext>
            </a:extLst>
          </p:cNvPr>
          <p:cNvSpPr>
            <a:spLocks noGrp="1"/>
          </p:cNvSpPr>
          <p:nvPr>
            <p:ph type="title"/>
          </p:nvPr>
        </p:nvSpPr>
        <p:spPr/>
        <p:txBody>
          <a:bodyPr/>
          <a:lstStyle/>
          <a:p>
            <a:pPr algn="ctr"/>
            <a:r>
              <a:rPr lang="et-EE" sz="3600" b="1" dirty="0"/>
              <a:t>KVS ülesanded</a:t>
            </a:r>
          </a:p>
        </p:txBody>
      </p:sp>
      <p:sp>
        <p:nvSpPr>
          <p:cNvPr id="3" name="Slide Number Placeholder 2">
            <a:extLst>
              <a:ext uri="{FF2B5EF4-FFF2-40B4-BE49-F238E27FC236}">
                <a16:creationId xmlns:a16="http://schemas.microsoft.com/office/drawing/2014/main" id="{2DC22BDA-2B45-4E14-AA7C-FAC1DC5299A8}"/>
              </a:ext>
            </a:extLst>
          </p:cNvPr>
          <p:cNvSpPr>
            <a:spLocks noGrp="1"/>
          </p:cNvSpPr>
          <p:nvPr>
            <p:ph type="sldNum" sz="quarter" idx="12"/>
          </p:nvPr>
        </p:nvSpPr>
        <p:spPr/>
        <p:txBody>
          <a:bodyPr/>
          <a:lstStyle/>
          <a:p>
            <a:fld id="{CDC100B9-F1AC-4BEB-8655-57D0A3575FDC}" type="slidenum">
              <a:rPr lang="en-US" smtClean="0"/>
              <a:t>4</a:t>
            </a:fld>
            <a:endParaRPr lang="en-US"/>
          </a:p>
        </p:txBody>
      </p:sp>
      <p:sp>
        <p:nvSpPr>
          <p:cNvPr id="4" name="Content Placeholder 3">
            <a:extLst>
              <a:ext uri="{FF2B5EF4-FFF2-40B4-BE49-F238E27FC236}">
                <a16:creationId xmlns:a16="http://schemas.microsoft.com/office/drawing/2014/main" id="{6AEFECFD-2A8E-4103-A92F-81E50B1B9305}"/>
              </a:ext>
            </a:extLst>
          </p:cNvPr>
          <p:cNvSpPr>
            <a:spLocks noGrp="1"/>
          </p:cNvSpPr>
          <p:nvPr>
            <p:ph sz="quarter" idx="13"/>
          </p:nvPr>
        </p:nvSpPr>
        <p:spPr>
          <a:xfrm>
            <a:off x="614087" y="1544741"/>
            <a:ext cx="10715624" cy="4072811"/>
          </a:xfrm>
        </p:spPr>
        <p:txBody>
          <a:bodyPr/>
          <a:lstStyle/>
          <a:p>
            <a:pPr marL="342900" indent="-342900">
              <a:buFont typeface="Arial" panose="020B0604020202020204" pitchFamily="34" charset="0"/>
              <a:buChar char="•"/>
            </a:pPr>
            <a:r>
              <a:rPr lang="et-EE" dirty="0"/>
              <a:t>Tallinna linnaasutuste ja ametnike kriisideks ettevalmistamine</a:t>
            </a:r>
            <a:r>
              <a:rPr lang="et-EE" sz="2000" dirty="0"/>
              <a:t>;</a:t>
            </a:r>
            <a:endParaRPr lang="et-EE" dirty="0"/>
          </a:p>
          <a:p>
            <a:pPr marL="342900" indent="-342900">
              <a:buFont typeface="Arial" panose="020B0604020202020204" pitchFamily="34" charset="0"/>
              <a:buChar char="•"/>
            </a:pPr>
            <a:r>
              <a:rPr lang="et-EE" dirty="0"/>
              <a:t>Elanikkonna kriisideks ettevalmistamine ja riskikommunikatsioon;</a:t>
            </a:r>
          </a:p>
          <a:p>
            <a:pPr marL="342900" indent="-342900">
              <a:buFont typeface="Arial" panose="020B0604020202020204" pitchFamily="34" charset="0"/>
              <a:buChar char="•"/>
            </a:pPr>
            <a:r>
              <a:rPr lang="et-EE" dirty="0"/>
              <a:t>Elutähtsat teenust osutavate ettevõtete nõustamine, riskianalüüside ja plaanide läbivaatamine ning kinnitamine,</a:t>
            </a:r>
          </a:p>
          <a:p>
            <a:pPr marL="342900" indent="-342900">
              <a:buFont typeface="Arial" panose="020B0604020202020204" pitchFamily="34" charset="0"/>
              <a:buChar char="•"/>
            </a:pPr>
            <a:r>
              <a:rPr lang="et-EE" dirty="0"/>
              <a:t>Õppuste ja koolituste korraldamine ning läbiviimine;</a:t>
            </a:r>
          </a:p>
          <a:p>
            <a:pPr marL="342900" indent="-342900">
              <a:buFont typeface="Arial" panose="020B0604020202020204" pitchFamily="34" charset="0"/>
              <a:buChar char="•"/>
            </a:pPr>
            <a:r>
              <a:rPr lang="et-EE" dirty="0"/>
              <a:t>Tegevusjuhendite väljatöötamine (elanike ajutine ümberpaigutamine);</a:t>
            </a:r>
          </a:p>
          <a:p>
            <a:pPr marL="342900" indent="-342900">
              <a:buFont typeface="Arial" panose="020B0604020202020204" pitchFamily="34" charset="0"/>
              <a:buChar char="•"/>
            </a:pPr>
            <a:r>
              <a:rPr lang="et-EE" dirty="0"/>
              <a:t>Kriisistaabi valmisolek kriiside lahendamiseks;</a:t>
            </a:r>
          </a:p>
          <a:p>
            <a:pPr marL="342900" indent="-342900">
              <a:buFont typeface="Arial" panose="020B0604020202020204" pitchFamily="34" charset="0"/>
              <a:buChar char="•"/>
            </a:pPr>
            <a:r>
              <a:rPr lang="et-EE" dirty="0"/>
              <a:t>Koostöö parteritega.</a:t>
            </a:r>
          </a:p>
          <a:p>
            <a:pPr marL="342900" indent="-342900">
              <a:buFont typeface="Arial" panose="020B0604020202020204" pitchFamily="34" charset="0"/>
              <a:buChar char="•"/>
            </a:pPr>
            <a:endParaRPr lang="et-EE" dirty="0"/>
          </a:p>
          <a:p>
            <a:pPr marL="342900" indent="-342900">
              <a:buFont typeface="Arial" panose="020B0604020202020204" pitchFamily="34" charset="0"/>
              <a:buChar char="•"/>
            </a:pPr>
            <a:endParaRPr lang="et-EE" dirty="0"/>
          </a:p>
          <a:p>
            <a:pPr marL="342900" indent="-342900">
              <a:buFont typeface="Arial" panose="020B0604020202020204" pitchFamily="34" charset="0"/>
              <a:buChar char="•"/>
            </a:pPr>
            <a:endParaRPr lang="et-EE" dirty="0"/>
          </a:p>
          <a:p>
            <a:pPr marL="342900" indent="-342900">
              <a:buFont typeface="Arial" panose="020B0604020202020204" pitchFamily="34" charset="0"/>
              <a:buChar char="•"/>
            </a:pPr>
            <a:endParaRPr lang="et-EE" dirty="0"/>
          </a:p>
        </p:txBody>
      </p:sp>
    </p:spTree>
    <p:extLst>
      <p:ext uri="{BB962C8B-B14F-4D97-AF65-F5344CB8AC3E}">
        <p14:creationId xmlns:p14="http://schemas.microsoft.com/office/powerpoint/2010/main" val="55507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13CF-BE4A-4ED8-998A-648F0755A1C4}"/>
              </a:ext>
            </a:extLst>
          </p:cNvPr>
          <p:cNvSpPr>
            <a:spLocks noGrp="1"/>
          </p:cNvSpPr>
          <p:nvPr>
            <p:ph type="title"/>
          </p:nvPr>
        </p:nvSpPr>
        <p:spPr>
          <a:xfrm>
            <a:off x="771524" y="562977"/>
            <a:ext cx="10715625" cy="599283"/>
          </a:xfrm>
        </p:spPr>
        <p:txBody>
          <a:bodyPr/>
          <a:lstStyle/>
          <a:p>
            <a:pPr algn="ctr"/>
            <a:r>
              <a:rPr lang="et-EE" sz="3600" b="1" dirty="0"/>
              <a:t>Munitsipaalpolitsei amet</a:t>
            </a:r>
          </a:p>
        </p:txBody>
      </p:sp>
      <p:sp>
        <p:nvSpPr>
          <p:cNvPr id="3" name="Slide Number Placeholder 2">
            <a:extLst>
              <a:ext uri="{FF2B5EF4-FFF2-40B4-BE49-F238E27FC236}">
                <a16:creationId xmlns:a16="http://schemas.microsoft.com/office/drawing/2014/main" id="{2DC22BDA-2B45-4E14-AA7C-FAC1DC5299A8}"/>
              </a:ext>
            </a:extLst>
          </p:cNvPr>
          <p:cNvSpPr>
            <a:spLocks noGrp="1"/>
          </p:cNvSpPr>
          <p:nvPr>
            <p:ph type="sldNum" sz="quarter" idx="12"/>
          </p:nvPr>
        </p:nvSpPr>
        <p:spPr/>
        <p:txBody>
          <a:bodyPr/>
          <a:lstStyle/>
          <a:p>
            <a:fld id="{CDC100B9-F1AC-4BEB-8655-57D0A3575FDC}" type="slidenum">
              <a:rPr lang="en-US" smtClean="0"/>
              <a:t>5</a:t>
            </a:fld>
            <a:endParaRPr lang="en-US" dirty="0"/>
          </a:p>
        </p:txBody>
      </p:sp>
      <p:sp>
        <p:nvSpPr>
          <p:cNvPr id="4" name="Content Placeholder 3">
            <a:extLst>
              <a:ext uri="{FF2B5EF4-FFF2-40B4-BE49-F238E27FC236}">
                <a16:creationId xmlns:a16="http://schemas.microsoft.com/office/drawing/2014/main" id="{6AEFECFD-2A8E-4103-A92F-81E50B1B9305}"/>
              </a:ext>
            </a:extLst>
          </p:cNvPr>
          <p:cNvSpPr>
            <a:spLocks noGrp="1"/>
          </p:cNvSpPr>
          <p:nvPr>
            <p:ph sz="quarter" idx="13"/>
          </p:nvPr>
        </p:nvSpPr>
        <p:spPr>
          <a:xfrm>
            <a:off x="466725" y="1502589"/>
            <a:ext cx="11258550" cy="4665642"/>
          </a:xfrm>
        </p:spPr>
        <p:txBody>
          <a:bodyPr/>
          <a:lstStyle/>
          <a:p>
            <a:pPr marL="342900" indent="-342900">
              <a:spcAft>
                <a:spcPts val="0"/>
              </a:spcAft>
              <a:buFont typeface="Arial" panose="020B0604020202020204" pitchFamily="34" charset="0"/>
              <a:buChar char="•"/>
            </a:pPr>
            <a:r>
              <a:rPr lang="et-EE" dirty="0">
                <a:latin typeface="Arial" panose="020B0604020202020204" pitchFamily="34" charset="0"/>
                <a:cs typeface="Arial" panose="020B0604020202020204" pitchFamily="34" charset="0"/>
              </a:rPr>
              <a:t>Tallinna Juhtimiskeskus tel.14410 </a:t>
            </a:r>
            <a:r>
              <a:rPr lang="et-EE" dirty="0">
                <a:latin typeface="Arial" panose="020B0604020202020204" pitchFamily="34" charset="0"/>
                <a:cs typeface="Arial" panose="020B0604020202020204" pitchFamily="34" charset="0"/>
                <a:hlinkClick r:id="rId2"/>
              </a:rPr>
              <a:t>korrapidaja@tallinnlv.ee</a:t>
            </a:r>
            <a:r>
              <a:rPr lang="et-EE" dirty="0">
                <a:latin typeface="Arial" panose="020B0604020202020204" pitchFamily="34" charset="0"/>
                <a:cs typeface="Arial" panose="020B0604020202020204" pitchFamily="34" charset="0"/>
              </a:rPr>
              <a:t>, toimib 24/7</a:t>
            </a:r>
          </a:p>
          <a:p>
            <a:pPr marL="342900" indent="-342900">
              <a:spcAft>
                <a:spcPts val="0"/>
              </a:spcAft>
              <a:buFont typeface="Arial" panose="020B0604020202020204" pitchFamily="34" charset="0"/>
              <a:buChar char="•"/>
            </a:pPr>
            <a:r>
              <a:rPr lang="et-EE" dirty="0">
                <a:latin typeface="Arial" panose="020B0604020202020204" pitchFamily="34" charset="0"/>
                <a:cs typeface="Arial" panose="020B0604020202020204" pitchFamily="34" charset="0"/>
              </a:rPr>
              <a:t>Tallinna kriisitelefon/ KRM sekretär tel. 53035027, toimib 24/7   </a:t>
            </a:r>
          </a:p>
          <a:p>
            <a:pPr marL="342900" indent="-342900">
              <a:spcAft>
                <a:spcPts val="0"/>
              </a:spcAft>
              <a:buFont typeface="Arial" panose="020B0604020202020204" pitchFamily="34" charset="0"/>
              <a:buChar char="•"/>
            </a:pPr>
            <a:r>
              <a:rPr lang="et-EE" dirty="0">
                <a:latin typeface="Arial" panose="020B0604020202020204" pitchFamily="34" charset="0"/>
                <a:cs typeface="Arial" panose="020B0604020202020204" pitchFamily="34" charset="0"/>
              </a:rPr>
              <a:t>KRM sekretäri ülesanded:</a:t>
            </a:r>
          </a:p>
          <a:p>
            <a:pPr marL="882900" lvl="1" indent="-342900">
              <a:spcAft>
                <a:spcPts val="0"/>
              </a:spcAft>
            </a:pPr>
            <a:r>
              <a:rPr lang="et-EE" dirty="0">
                <a:latin typeface="Arial" panose="020B0604020202020204" pitchFamily="34" charset="0"/>
                <a:cs typeface="Arial" panose="020B0604020202020204" pitchFamily="34" charset="0"/>
              </a:rPr>
              <a:t>võtab vastu info võimalike kriisiolukordade kohta Tallinnas riigiametitelt, Tallinna </a:t>
            </a:r>
            <a:r>
              <a:rPr lang="et-EE" dirty="0" err="1">
                <a:latin typeface="Arial" panose="020B0604020202020204" pitchFamily="34" charset="0"/>
                <a:cs typeface="Arial" panose="020B0604020202020204" pitchFamily="34" charset="0"/>
              </a:rPr>
              <a:t>LO-lt</a:t>
            </a:r>
            <a:r>
              <a:rPr lang="et-EE" dirty="0">
                <a:latin typeface="Arial" panose="020B0604020202020204" pitchFamily="34" charset="0"/>
                <a:cs typeface="Arial" panose="020B0604020202020204" pitchFamily="34" charset="0"/>
              </a:rPr>
              <a:t> ja linnaasutustelt ning ETO-</a:t>
            </a:r>
            <a:r>
              <a:rPr lang="et-EE" dirty="0" err="1">
                <a:latin typeface="Arial" panose="020B0604020202020204" pitchFamily="34" charset="0"/>
                <a:cs typeface="Arial" panose="020B0604020202020204" pitchFamily="34" charset="0"/>
              </a:rPr>
              <a:t>delt</a:t>
            </a:r>
            <a:r>
              <a:rPr lang="et-EE" dirty="0">
                <a:latin typeface="Arial" panose="020B0604020202020204" pitchFamily="34" charset="0"/>
                <a:cs typeface="Arial" panose="020B0604020202020204" pitchFamily="34" charset="0"/>
              </a:rPr>
              <a:t>;</a:t>
            </a:r>
          </a:p>
          <a:p>
            <a:pPr marL="882900" lvl="1" indent="-342900">
              <a:spcAft>
                <a:spcPts val="0"/>
              </a:spcAft>
            </a:pPr>
            <a:r>
              <a:rPr lang="et-EE" dirty="0">
                <a:latin typeface="Arial" panose="020B0604020202020204" pitchFamily="34" charset="0"/>
                <a:cs typeface="Arial" panose="020B0604020202020204" pitchFamily="34" charset="0"/>
              </a:rPr>
              <a:t>informeerib olukorrast KRM juhti, vajadusel/ korraldusel kutsub kokku KRM/ kriisistaabi;</a:t>
            </a:r>
          </a:p>
          <a:p>
            <a:pPr marL="882900" lvl="1" indent="-342900">
              <a:spcAft>
                <a:spcPts val="0"/>
              </a:spcAft>
            </a:pPr>
            <a:r>
              <a:rPr lang="et-EE" dirty="0">
                <a:latin typeface="Arial" panose="020B0604020202020204" pitchFamily="34" charset="0"/>
                <a:cs typeface="Arial" panose="020B0604020202020204" pitchFamily="34" charset="0"/>
              </a:rPr>
              <a:t>kriisistaabi ruumi aktiveerimine/ ettevalmistamine;</a:t>
            </a:r>
          </a:p>
          <a:p>
            <a:pPr marL="882900" lvl="1" indent="-342900">
              <a:spcAft>
                <a:spcPts val="0"/>
              </a:spcAft>
            </a:pPr>
            <a:r>
              <a:rPr lang="et-EE" dirty="0">
                <a:latin typeface="Arial" panose="020B0604020202020204" pitchFamily="34" charset="0"/>
                <a:cs typeface="Arial" panose="020B0604020202020204" pitchFamily="34" charset="0"/>
              </a:rPr>
              <a:t>op korraldused välijuhile/ patrullile 24/7 sündmuskohale reageerimiseks või muud kriiside lahendamisega seotud ülesanded.</a:t>
            </a:r>
          </a:p>
          <a:p>
            <a:pPr marL="882900" lvl="1" indent="-342900">
              <a:spcAft>
                <a:spcPts val="0"/>
              </a:spcAft>
            </a:pPr>
            <a:endParaRPr lang="et-EE" dirty="0">
              <a:latin typeface="Arial" panose="020B0604020202020204" pitchFamily="34" charset="0"/>
              <a:cs typeface="Arial" panose="020B0604020202020204" pitchFamily="34" charset="0"/>
            </a:endParaRPr>
          </a:p>
          <a:p>
            <a:pPr marL="882900" lvl="1" indent="-342900">
              <a:spcAft>
                <a:spcPts val="0"/>
              </a:spcAft>
            </a:pPr>
            <a:endParaRPr lang="et-EE" dirty="0">
              <a:latin typeface="Arial" panose="020B0604020202020204" pitchFamily="34" charset="0"/>
              <a:cs typeface="Arial" panose="020B0604020202020204" pitchFamily="34" charset="0"/>
            </a:endParaRPr>
          </a:p>
          <a:p>
            <a:pPr marL="342900" indent="-342900">
              <a:spcAft>
                <a:spcPts val="0"/>
              </a:spcAft>
              <a:buFont typeface="Arial" panose="020B0604020202020204" pitchFamily="34" charset="0"/>
              <a:buChar char="•"/>
            </a:pPr>
            <a:endParaRPr lang="et-EE" dirty="0"/>
          </a:p>
        </p:txBody>
      </p:sp>
    </p:spTree>
    <p:extLst>
      <p:ext uri="{BB962C8B-B14F-4D97-AF65-F5344CB8AC3E}">
        <p14:creationId xmlns:p14="http://schemas.microsoft.com/office/powerpoint/2010/main" val="256186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13CF-BE4A-4ED8-998A-648F0755A1C4}"/>
              </a:ext>
            </a:extLst>
          </p:cNvPr>
          <p:cNvSpPr>
            <a:spLocks noGrp="1"/>
          </p:cNvSpPr>
          <p:nvPr>
            <p:ph type="title"/>
          </p:nvPr>
        </p:nvSpPr>
        <p:spPr>
          <a:xfrm>
            <a:off x="771524" y="562977"/>
            <a:ext cx="10715625" cy="599283"/>
          </a:xfrm>
        </p:spPr>
        <p:txBody>
          <a:bodyPr/>
          <a:lstStyle/>
          <a:p>
            <a:pPr algn="ctr"/>
            <a:r>
              <a:rPr lang="et-EE" sz="3600" b="1" dirty="0"/>
              <a:t>Operatiivne teavitussüsteem</a:t>
            </a:r>
          </a:p>
        </p:txBody>
      </p:sp>
      <p:sp>
        <p:nvSpPr>
          <p:cNvPr id="3" name="Slide Number Placeholder 2">
            <a:extLst>
              <a:ext uri="{FF2B5EF4-FFF2-40B4-BE49-F238E27FC236}">
                <a16:creationId xmlns:a16="http://schemas.microsoft.com/office/drawing/2014/main" id="{2DC22BDA-2B45-4E14-AA7C-FAC1DC5299A8}"/>
              </a:ext>
            </a:extLst>
          </p:cNvPr>
          <p:cNvSpPr>
            <a:spLocks noGrp="1"/>
          </p:cNvSpPr>
          <p:nvPr>
            <p:ph type="sldNum" sz="quarter" idx="12"/>
          </p:nvPr>
        </p:nvSpPr>
        <p:spPr/>
        <p:txBody>
          <a:bodyPr/>
          <a:lstStyle/>
          <a:p>
            <a:fld id="{CDC100B9-F1AC-4BEB-8655-57D0A3575FDC}" type="slidenum">
              <a:rPr lang="en-US" smtClean="0"/>
              <a:t>6</a:t>
            </a:fld>
            <a:endParaRPr lang="en-US" dirty="0"/>
          </a:p>
        </p:txBody>
      </p:sp>
      <p:sp>
        <p:nvSpPr>
          <p:cNvPr id="4" name="Content Placeholder 3">
            <a:extLst>
              <a:ext uri="{FF2B5EF4-FFF2-40B4-BE49-F238E27FC236}">
                <a16:creationId xmlns:a16="http://schemas.microsoft.com/office/drawing/2014/main" id="{6AEFECFD-2A8E-4103-A92F-81E50B1B9305}"/>
              </a:ext>
            </a:extLst>
          </p:cNvPr>
          <p:cNvSpPr>
            <a:spLocks noGrp="1"/>
          </p:cNvSpPr>
          <p:nvPr>
            <p:ph sz="quarter" idx="13"/>
          </p:nvPr>
        </p:nvSpPr>
        <p:spPr>
          <a:xfrm>
            <a:off x="466725" y="1502589"/>
            <a:ext cx="11258550" cy="4665642"/>
          </a:xfrm>
        </p:spPr>
        <p:txBody>
          <a:bodyPr/>
          <a:lstStyle/>
          <a:p>
            <a:pPr marL="342900" indent="-342900">
              <a:spcAft>
                <a:spcPts val="0"/>
              </a:spcAft>
              <a:buFont typeface="Arial" panose="020B0604020202020204" pitchFamily="34" charset="0"/>
              <a:buChar char="•"/>
            </a:pPr>
            <a:r>
              <a:rPr lang="et-EE" dirty="0">
                <a:latin typeface="Arial" panose="020B0604020202020204" pitchFamily="34" charset="0"/>
                <a:cs typeface="Arial" panose="020B0604020202020204" pitchFamily="34" charset="0"/>
              </a:rPr>
              <a:t>Kriisimeeskkonna teavitamiseks/kokkukutsumiseks jms saadetakse läbi mupo juhtimiskeskuse SMS;</a:t>
            </a:r>
          </a:p>
          <a:p>
            <a:pPr marL="342900" indent="-342900">
              <a:spcAft>
                <a:spcPts val="0"/>
              </a:spcAft>
              <a:buFont typeface="Arial" panose="020B0604020202020204" pitchFamily="34" charset="0"/>
              <a:buChar char="•"/>
            </a:pPr>
            <a:r>
              <a:rPr lang="et-EE" dirty="0">
                <a:latin typeface="Arial" panose="020B0604020202020204" pitchFamily="34" charset="0"/>
                <a:cs typeface="Arial" panose="020B0604020202020204" pitchFamily="34" charset="0"/>
              </a:rPr>
              <a:t>Kasutatakse mupo jaoks loodud süsteemi </a:t>
            </a:r>
            <a:r>
              <a:rPr lang="et-EE" dirty="0" err="1">
                <a:latin typeface="Arial" panose="020B0604020202020204" pitchFamily="34" charset="0"/>
                <a:cs typeface="Arial" panose="020B0604020202020204" pitchFamily="34" charset="0"/>
              </a:rPr>
              <a:t>IPCall</a:t>
            </a:r>
            <a:r>
              <a:rPr lang="et-EE" dirty="0">
                <a:latin typeface="Arial" panose="020B0604020202020204" pitchFamily="34" charset="0"/>
                <a:cs typeface="Arial" panose="020B0604020202020204" pitchFamily="34" charset="0"/>
              </a:rPr>
              <a:t> v2.0 lisa moodulit, kus on varem loodud nimekirjad ja sõnumite mallid;</a:t>
            </a:r>
          </a:p>
          <a:p>
            <a:pPr marL="342900" indent="-342900">
              <a:spcAft>
                <a:spcPts val="0"/>
              </a:spcAft>
              <a:buFont typeface="Arial" panose="020B0604020202020204" pitchFamily="34" charset="0"/>
              <a:buChar char="•"/>
            </a:pPr>
            <a:r>
              <a:rPr lang="et-EE" dirty="0">
                <a:latin typeface="Arial" panose="020B0604020202020204" pitchFamily="34" charset="0"/>
                <a:cs typeface="Arial" panose="020B0604020202020204" pitchFamily="34" charset="0"/>
              </a:rPr>
              <a:t>Süsteem võimaldab jälgida sõnumite vastu võtmist ja reageerimist.</a:t>
            </a:r>
          </a:p>
          <a:p>
            <a:pPr marL="342900" indent="-342900">
              <a:spcAft>
                <a:spcPts val="0"/>
              </a:spcAft>
              <a:buFont typeface="Arial" panose="020B0604020202020204" pitchFamily="34" charset="0"/>
              <a:buChar char="•"/>
            </a:pPr>
            <a:endParaRPr lang="et-EE" dirty="0">
              <a:latin typeface="Arial" panose="020B0604020202020204" pitchFamily="34" charset="0"/>
              <a:cs typeface="Arial" panose="020B0604020202020204" pitchFamily="34" charset="0"/>
            </a:endParaRPr>
          </a:p>
          <a:p>
            <a:pPr marL="342900" indent="-342900">
              <a:spcAft>
                <a:spcPts val="0"/>
              </a:spcAft>
              <a:buFont typeface="Arial" panose="020B0604020202020204" pitchFamily="34" charset="0"/>
              <a:buChar char="•"/>
            </a:pPr>
            <a:r>
              <a:rPr lang="et-EE" dirty="0">
                <a:latin typeface="Arial" panose="020B0604020202020204" pitchFamily="34" charset="0"/>
                <a:cs typeface="Arial" panose="020B0604020202020204" pitchFamily="34" charset="0"/>
              </a:rPr>
              <a:t>Täna 10.30 saadeti 62 kriisimurdjale kogunemissõnum. Kell 11.30 seisuga on vastanud </a:t>
            </a:r>
            <a:r>
              <a:rPr lang="et-EE">
                <a:latin typeface="Arial" panose="020B0604020202020204" pitchFamily="34" charset="0"/>
                <a:cs typeface="Arial" panose="020B0604020202020204" pitchFamily="34" charset="0"/>
              </a:rPr>
              <a:t>sõnumile 39 </a:t>
            </a:r>
            <a:r>
              <a:rPr lang="et-EE" dirty="0">
                <a:latin typeface="Arial" panose="020B0604020202020204" pitchFamily="34" charset="0"/>
                <a:cs typeface="Arial" panose="020B0604020202020204" pitchFamily="34" charset="0"/>
              </a:rPr>
              <a:t>inimest.</a:t>
            </a:r>
          </a:p>
          <a:p>
            <a:pPr marL="882900" lvl="1" indent="-342900">
              <a:spcAft>
                <a:spcPts val="0"/>
              </a:spcAft>
            </a:pPr>
            <a:endParaRPr lang="et-EE" dirty="0">
              <a:latin typeface="Arial" panose="020B0604020202020204" pitchFamily="34" charset="0"/>
              <a:cs typeface="Arial" panose="020B0604020202020204" pitchFamily="34" charset="0"/>
            </a:endParaRPr>
          </a:p>
          <a:p>
            <a:pPr marL="882900" lvl="1" indent="-342900">
              <a:spcAft>
                <a:spcPts val="0"/>
              </a:spcAft>
            </a:pPr>
            <a:endParaRPr lang="et-EE" dirty="0">
              <a:latin typeface="Arial" panose="020B0604020202020204" pitchFamily="34" charset="0"/>
              <a:cs typeface="Arial" panose="020B0604020202020204" pitchFamily="34" charset="0"/>
            </a:endParaRPr>
          </a:p>
          <a:p>
            <a:pPr marL="342900" indent="-342900">
              <a:spcAft>
                <a:spcPts val="0"/>
              </a:spcAft>
              <a:buFont typeface="Arial" panose="020B0604020202020204" pitchFamily="34" charset="0"/>
              <a:buChar char="•"/>
            </a:pPr>
            <a:endParaRPr lang="et-EE" dirty="0"/>
          </a:p>
        </p:txBody>
      </p:sp>
    </p:spTree>
    <p:extLst>
      <p:ext uri="{BB962C8B-B14F-4D97-AF65-F5344CB8AC3E}">
        <p14:creationId xmlns:p14="http://schemas.microsoft.com/office/powerpoint/2010/main" val="3524462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4E6E-3D9D-303B-7CA6-1D90729D813F}"/>
              </a:ext>
            </a:extLst>
          </p:cNvPr>
          <p:cNvSpPr>
            <a:spLocks noGrp="1"/>
          </p:cNvSpPr>
          <p:nvPr>
            <p:ph type="title"/>
          </p:nvPr>
        </p:nvSpPr>
        <p:spPr/>
        <p:txBody>
          <a:bodyPr/>
          <a:lstStyle/>
          <a:p>
            <a:pPr algn="ctr"/>
            <a:r>
              <a:rPr lang="et-EE" sz="3600" dirty="0"/>
              <a:t>Telegrupp </a:t>
            </a:r>
            <a:r>
              <a:rPr lang="et-EE" sz="3600" dirty="0" err="1"/>
              <a:t>IPCall</a:t>
            </a:r>
            <a:r>
              <a:rPr lang="et-EE" sz="3600" dirty="0"/>
              <a:t> v.2.0</a:t>
            </a:r>
          </a:p>
        </p:txBody>
      </p:sp>
      <p:sp>
        <p:nvSpPr>
          <p:cNvPr id="3" name="Slide Number Placeholder 2">
            <a:extLst>
              <a:ext uri="{FF2B5EF4-FFF2-40B4-BE49-F238E27FC236}">
                <a16:creationId xmlns:a16="http://schemas.microsoft.com/office/drawing/2014/main" id="{79BBEEEE-D07F-C9AD-3087-B9087EB157E3}"/>
              </a:ext>
            </a:extLst>
          </p:cNvPr>
          <p:cNvSpPr>
            <a:spLocks noGrp="1"/>
          </p:cNvSpPr>
          <p:nvPr>
            <p:ph type="sldNum" sz="quarter" idx="12"/>
          </p:nvPr>
        </p:nvSpPr>
        <p:spPr/>
        <p:txBody>
          <a:bodyPr/>
          <a:lstStyle/>
          <a:p>
            <a:fld id="{CDC100B9-F1AC-4BEB-8655-57D0A3575FDC}" type="slidenum">
              <a:rPr lang="en-US" smtClean="0"/>
              <a:t>7</a:t>
            </a:fld>
            <a:endParaRPr lang="en-US"/>
          </a:p>
        </p:txBody>
      </p:sp>
      <p:pic>
        <p:nvPicPr>
          <p:cNvPr id="10" name="Content Placeholder 9">
            <a:extLst>
              <a:ext uri="{FF2B5EF4-FFF2-40B4-BE49-F238E27FC236}">
                <a16:creationId xmlns:a16="http://schemas.microsoft.com/office/drawing/2014/main" id="{6231BBEE-FA53-0316-B627-4B8A5EB38C3E}"/>
              </a:ext>
            </a:extLst>
          </p:cNvPr>
          <p:cNvPicPr>
            <a:picLocks noGrp="1" noChangeAspect="1"/>
          </p:cNvPicPr>
          <p:nvPr>
            <p:ph sz="quarter" idx="13"/>
          </p:nvPr>
        </p:nvPicPr>
        <p:blipFill>
          <a:blip r:embed="rId2"/>
          <a:stretch>
            <a:fillRect/>
          </a:stretch>
        </p:blipFill>
        <p:spPr>
          <a:xfrm>
            <a:off x="1129003" y="1427584"/>
            <a:ext cx="9461241" cy="4658891"/>
          </a:xfrm>
        </p:spPr>
      </p:pic>
    </p:spTree>
    <p:extLst>
      <p:ext uri="{BB962C8B-B14F-4D97-AF65-F5344CB8AC3E}">
        <p14:creationId xmlns:p14="http://schemas.microsoft.com/office/powerpoint/2010/main" val="156559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B420B7C-D55A-4EF3-A404-B98200804914}"/>
              </a:ext>
            </a:extLst>
          </p:cNvPr>
          <p:cNvSpPr>
            <a:spLocks noGrp="1"/>
          </p:cNvSpPr>
          <p:nvPr>
            <p:ph type="title"/>
          </p:nvPr>
        </p:nvSpPr>
        <p:spPr>
          <a:xfrm>
            <a:off x="781616" y="341635"/>
            <a:ext cx="10628767" cy="742383"/>
          </a:xfrm>
        </p:spPr>
        <p:txBody>
          <a:bodyPr/>
          <a:lstStyle/>
          <a:p>
            <a:pPr algn="ctr"/>
            <a:r>
              <a:rPr lang="et-EE" altLang="et-EE" sz="3600" b="1" dirty="0"/>
              <a:t>Tallinna kriisilahendamise struktuur</a:t>
            </a:r>
          </a:p>
        </p:txBody>
      </p:sp>
      <p:sp>
        <p:nvSpPr>
          <p:cNvPr id="20483" name="Content Placeholder 2">
            <a:extLst>
              <a:ext uri="{FF2B5EF4-FFF2-40B4-BE49-F238E27FC236}">
                <a16:creationId xmlns:a16="http://schemas.microsoft.com/office/drawing/2014/main" id="{9FE6E855-348C-4E44-AB57-DE78B48E7DCD}"/>
              </a:ext>
            </a:extLst>
          </p:cNvPr>
          <p:cNvSpPr>
            <a:spLocks noGrp="1"/>
          </p:cNvSpPr>
          <p:nvPr>
            <p:ph idx="1"/>
          </p:nvPr>
        </p:nvSpPr>
        <p:spPr>
          <a:xfrm>
            <a:off x="453787" y="1084548"/>
            <a:ext cx="11160144" cy="5440078"/>
          </a:xfrm>
        </p:spPr>
        <p:txBody>
          <a:bodyPr/>
          <a:lstStyle/>
          <a:p>
            <a:pPr marL="539750" indent="-457200">
              <a:lnSpc>
                <a:spcPct val="100000"/>
              </a:lnSpc>
              <a:spcBef>
                <a:spcPct val="0"/>
              </a:spcBef>
              <a:spcAft>
                <a:spcPts val="600"/>
              </a:spcAft>
              <a:buFont typeface="Arial" panose="020B0604020202020204" pitchFamily="34" charset="0"/>
              <a:buChar char="•"/>
            </a:pPr>
            <a:endParaRPr lang="et-EE" altLang="et-EE" b="1" dirty="0">
              <a:latin typeface="Arial" panose="020B0604020202020204" pitchFamily="34" charset="0"/>
              <a:cs typeface="Arial" panose="020B0604020202020204" pitchFamily="34" charset="0"/>
            </a:endParaRPr>
          </a:p>
          <a:p>
            <a:pPr marL="539750" indent="-457200">
              <a:lnSpc>
                <a:spcPct val="100000"/>
              </a:lnSpc>
              <a:spcBef>
                <a:spcPct val="0"/>
              </a:spcBef>
              <a:spcAft>
                <a:spcPts val="600"/>
              </a:spcAft>
              <a:buFont typeface="Arial" panose="020B0604020202020204" pitchFamily="34" charset="0"/>
              <a:buChar char="•"/>
            </a:pPr>
            <a:endParaRPr lang="et-EE" altLang="et-EE" b="1" dirty="0">
              <a:latin typeface="Arial" panose="020B0604020202020204" pitchFamily="34" charset="0"/>
              <a:cs typeface="Arial" panose="020B0604020202020204" pitchFamily="34" charset="0"/>
            </a:endParaRPr>
          </a:p>
          <a:p>
            <a:pPr marL="539750" indent="-457200">
              <a:lnSpc>
                <a:spcPct val="100000"/>
              </a:lnSpc>
              <a:spcBef>
                <a:spcPct val="0"/>
              </a:spcBef>
              <a:spcAft>
                <a:spcPts val="600"/>
              </a:spcAft>
              <a:buFont typeface="Arial" panose="020B0604020202020204" pitchFamily="34" charset="0"/>
              <a:buChar char="•"/>
            </a:pPr>
            <a:r>
              <a:rPr lang="et-EE" altLang="et-EE" b="1" dirty="0">
                <a:latin typeface="Arial" panose="020B0604020202020204" pitchFamily="34" charset="0"/>
                <a:cs typeface="Arial" panose="020B0604020202020204" pitchFamily="34" charset="0"/>
              </a:rPr>
              <a:t>Tallinna kriisikomisjon </a:t>
            </a:r>
            <a:r>
              <a:rPr lang="et-EE" altLang="et-EE" dirty="0">
                <a:latin typeface="Arial" panose="020B0604020202020204" pitchFamily="34" charset="0"/>
                <a:cs typeface="Arial" panose="020B0604020202020204" pitchFamily="34" charset="0"/>
              </a:rPr>
              <a:t>on Tallinna Linnavalitsuse komisjon. Komisjoni eesmärk on koordineerida kriisireguleerimisalaseid tegevusi linna haldusterritooriumil;</a:t>
            </a:r>
          </a:p>
          <a:p>
            <a:pPr marL="539750" indent="-457200">
              <a:lnSpc>
                <a:spcPct val="100000"/>
              </a:lnSpc>
              <a:spcBef>
                <a:spcPct val="0"/>
              </a:spcBef>
              <a:spcAft>
                <a:spcPts val="600"/>
              </a:spcAft>
              <a:buFont typeface="Arial" panose="020B0604020202020204" pitchFamily="34" charset="0"/>
              <a:buChar char="•"/>
            </a:pPr>
            <a:r>
              <a:rPr lang="et-EE" altLang="et-EE" dirty="0">
                <a:latin typeface="Arial" panose="020B0604020202020204" pitchFamily="34" charset="0"/>
                <a:cs typeface="Arial" panose="020B0604020202020204" pitchFamily="34" charset="0"/>
              </a:rPr>
              <a:t>Komisjoni esimees on linnapea;</a:t>
            </a:r>
          </a:p>
          <a:p>
            <a:pPr marL="539750" indent="-457200">
              <a:lnSpc>
                <a:spcPct val="100000"/>
              </a:lnSpc>
              <a:spcBef>
                <a:spcPct val="0"/>
              </a:spcBef>
              <a:buFont typeface="Arial" panose="020B0604020202020204" pitchFamily="34" charset="0"/>
              <a:buChar char="•"/>
            </a:pPr>
            <a:r>
              <a:rPr lang="et-EE" altLang="et-EE" dirty="0">
                <a:latin typeface="Arial" panose="020B0604020202020204" pitchFamily="34" charset="0"/>
                <a:cs typeface="Arial" panose="020B0604020202020204" pitchFamily="34" charset="0"/>
              </a:rPr>
              <a:t>Komisjonis on 18 liiget – abilinnapead, linnasekretär, linnakantsler, kommunikatsioonidirektor, Mupo ja </a:t>
            </a:r>
            <a:r>
              <a:rPr lang="et-EE" altLang="et-EE" dirty="0" err="1">
                <a:latin typeface="Arial" panose="020B0604020202020204" pitchFamily="34" charset="0"/>
                <a:cs typeface="Arial" panose="020B0604020202020204" pitchFamily="34" charset="0"/>
              </a:rPr>
              <a:t>Keko</a:t>
            </a:r>
            <a:r>
              <a:rPr lang="et-EE" altLang="et-EE" dirty="0">
                <a:latin typeface="Arial" panose="020B0604020202020204" pitchFamily="34" charset="0"/>
                <a:cs typeface="Arial" panose="020B0604020202020204" pitchFamily="34" charset="0"/>
              </a:rPr>
              <a:t> juhid, Põhja PK, Põhja </a:t>
            </a:r>
            <a:r>
              <a:rPr lang="et-EE" altLang="et-EE" dirty="0" err="1">
                <a:latin typeface="Arial" panose="020B0604020202020204" pitchFamily="34" charset="0"/>
                <a:cs typeface="Arial" panose="020B0604020202020204" pitchFamily="34" charset="0"/>
              </a:rPr>
              <a:t>Pref</a:t>
            </a:r>
            <a:r>
              <a:rPr lang="et-EE" altLang="et-EE" dirty="0">
                <a:latin typeface="Arial" panose="020B0604020202020204" pitchFamily="34" charset="0"/>
                <a:cs typeface="Arial" panose="020B0604020202020204" pitchFamily="34" charset="0"/>
              </a:rPr>
              <a:t>, KL Tallinna Malev, Harjumaa Omavalitsuste Liit, sekretär- Mupo. </a:t>
            </a:r>
          </a:p>
          <a:p>
            <a:pPr marL="539750" indent="-457200">
              <a:lnSpc>
                <a:spcPct val="100000"/>
              </a:lnSpc>
              <a:spcBef>
                <a:spcPct val="0"/>
              </a:spcBef>
              <a:spcAft>
                <a:spcPts val="600"/>
              </a:spcAft>
              <a:buFont typeface="Arial" panose="020B0604020202020204" pitchFamily="34" charset="0"/>
              <a:buChar char="•"/>
            </a:pPr>
            <a:endParaRPr lang="et-EE" altLang="et-EE" dirty="0">
              <a:latin typeface="Arial" panose="020B0604020202020204" pitchFamily="34" charset="0"/>
              <a:cs typeface="Arial" panose="020B0604020202020204" pitchFamily="34" charset="0"/>
            </a:endParaRPr>
          </a:p>
          <a:p>
            <a:pPr marL="892550" lvl="2" indent="0">
              <a:lnSpc>
                <a:spcPct val="100000"/>
              </a:lnSpc>
              <a:spcBef>
                <a:spcPct val="0"/>
              </a:spcBef>
              <a:buNone/>
            </a:pPr>
            <a:endParaRPr lang="et-EE" altLang="et-EE" sz="2600" dirty="0">
              <a:latin typeface="Arial" panose="020B0604020202020204" pitchFamily="34" charset="0"/>
              <a:cs typeface="Arial" panose="020B0604020202020204" pitchFamily="34" charset="0"/>
            </a:endParaRPr>
          </a:p>
          <a:p>
            <a:pPr marL="1079750" lvl="1" indent="-457200">
              <a:lnSpc>
                <a:spcPct val="100000"/>
              </a:lnSpc>
              <a:spcBef>
                <a:spcPct val="0"/>
              </a:spcBef>
              <a:buFont typeface="Wingdings" panose="05000000000000000000" pitchFamily="2" charset="2"/>
              <a:buChar char="§"/>
            </a:pPr>
            <a:endParaRPr lang="et-EE" altLang="et-EE" sz="26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E0659FCF-CFAD-4D36-AF42-C79688506C35}"/>
              </a:ext>
            </a:extLst>
          </p:cNvPr>
          <p:cNvSpPr>
            <a:spLocks noGrp="1"/>
          </p:cNvSpPr>
          <p:nvPr>
            <p:ph type="ftr" sz="quarter" idx="4294967295"/>
          </p:nvPr>
        </p:nvSpPr>
        <p:spPr>
          <a:xfrm>
            <a:off x="1703389" y="6524626"/>
            <a:ext cx="981075" cy="333375"/>
          </a:xfrm>
          <a:prstGeom prst="rect">
            <a:avLst/>
          </a:prstGeom>
        </p:spPr>
        <p:txBody>
          <a:bodyPr anchor="b"/>
          <a:lstStyle/>
          <a:p>
            <a:pPr algn="r">
              <a:defRPr/>
            </a:pPr>
            <a:endParaRPr lang="en-US" altLang="et-EE" sz="1200" dirty="0">
              <a:solidFill>
                <a:schemeClr val="tx1">
                  <a:lumMod val="65000"/>
                  <a:lumOff val="35000"/>
                </a:schemeClr>
              </a:solidFill>
            </a:endParaRPr>
          </a:p>
        </p:txBody>
      </p:sp>
      <p:sp>
        <p:nvSpPr>
          <p:cNvPr id="20485" name="Slide Number Placeholder 5">
            <a:extLst>
              <a:ext uri="{FF2B5EF4-FFF2-40B4-BE49-F238E27FC236}">
                <a16:creationId xmlns:a16="http://schemas.microsoft.com/office/drawing/2014/main" id="{F16FE100-40F2-49C7-A226-A13AEC7D78BE}"/>
              </a:ext>
            </a:extLst>
          </p:cNvPr>
          <p:cNvSpPr>
            <a:spLocks noGrp="1"/>
          </p:cNvSpPr>
          <p:nvPr>
            <p:ph type="sldNum" sz="quarter" idx="4294967295"/>
          </p:nvPr>
        </p:nvSpPr>
        <p:spPr bwMode="auto">
          <a:xfrm>
            <a:off x="1524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3C7CBF"/>
              </a:buClr>
              <a:buSzPct val="80000"/>
              <a:buFont typeface="Wingdings 2" panose="05020102010507070707" pitchFamily="18" charset="2"/>
              <a:buChar char=""/>
              <a:defRPr sz="2800">
                <a:solidFill>
                  <a:schemeClr val="tx1"/>
                </a:solidFill>
                <a:latin typeface="Calibri" panose="020F0502020204030204" pitchFamily="34" charset="0"/>
              </a:defRPr>
            </a:lvl1pPr>
            <a:lvl2pPr marL="742950" indent="-285750">
              <a:spcBef>
                <a:spcPts val="550"/>
              </a:spcBef>
              <a:buClr>
                <a:srgbClr val="43A756"/>
              </a:buClr>
              <a:buFont typeface="Arial" panose="020B0604020202020204" pitchFamily="34" charset="0"/>
              <a:buChar char="•"/>
              <a:defRPr sz="2200">
                <a:solidFill>
                  <a:schemeClr val="tx1"/>
                </a:solidFill>
                <a:latin typeface="Calibri" panose="020F0502020204030204" pitchFamily="34" charset="0"/>
              </a:defRPr>
            </a:lvl2pPr>
            <a:lvl3pPr marL="1143000" indent="-228600">
              <a:spcBef>
                <a:spcPct val="20000"/>
              </a:spcBef>
              <a:buClr>
                <a:srgbClr val="F5D130"/>
              </a:buClr>
              <a:buFont typeface="Wingdings 2" panose="05020102010507070707" pitchFamily="18" charset="2"/>
              <a:buChar char=""/>
              <a:defRPr>
                <a:solidFill>
                  <a:schemeClr val="tx1"/>
                </a:solidFill>
                <a:latin typeface="Calibri" panose="020F0502020204030204" pitchFamily="34" charset="0"/>
              </a:defRPr>
            </a:lvl3pPr>
            <a:lvl4pPr marL="1600200" indent="-228600">
              <a:spcBef>
                <a:spcPct val="20000"/>
              </a:spcBef>
              <a:buClr>
                <a:srgbClr val="B51946"/>
              </a:buClr>
              <a:buFont typeface="Wingdings 2" panose="05020102010507070707" pitchFamily="18" charset="2"/>
              <a:buChar char=""/>
              <a:defRPr sz="1600">
                <a:solidFill>
                  <a:schemeClr val="tx1"/>
                </a:solidFill>
                <a:latin typeface="Calibri" panose="020F0502020204030204" pitchFamily="34" charset="0"/>
              </a:defRPr>
            </a:lvl4pPr>
            <a:lvl5pPr marL="2057400" indent="-228600">
              <a:spcBef>
                <a:spcPct val="20000"/>
              </a:spcBef>
              <a:buClr>
                <a:schemeClr val="tx1"/>
              </a:buClr>
              <a:buFont typeface="Wingdings 2" panose="05020102010507070707" pitchFamily="18" charset="2"/>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9pPr>
          </a:lstStyle>
          <a:p>
            <a:pPr>
              <a:spcBef>
                <a:spcPct val="0"/>
              </a:spcBef>
              <a:buClrTx/>
              <a:buSzTx/>
              <a:buFontTx/>
              <a:buNone/>
            </a:pPr>
            <a:fld id="{F33FF4F2-D5FB-4C09-AB59-3EB02D258FB2}" type="slidenum">
              <a:rPr lang="en-US" altLang="et-EE" sz="1200">
                <a:solidFill>
                  <a:srgbClr val="595959"/>
                </a:solidFill>
              </a:rPr>
              <a:pPr>
                <a:spcBef>
                  <a:spcPct val="0"/>
                </a:spcBef>
                <a:buClrTx/>
                <a:buSzTx/>
                <a:buFontTx/>
                <a:buNone/>
              </a:pPr>
              <a:t>8</a:t>
            </a:fld>
            <a:endParaRPr lang="en-US" altLang="et-EE" sz="1200">
              <a:solidFill>
                <a:srgbClr val="59595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B420B7C-D55A-4EF3-A404-B98200804914}"/>
              </a:ext>
            </a:extLst>
          </p:cNvPr>
          <p:cNvSpPr>
            <a:spLocks noGrp="1"/>
          </p:cNvSpPr>
          <p:nvPr>
            <p:ph type="title"/>
          </p:nvPr>
        </p:nvSpPr>
        <p:spPr>
          <a:xfrm>
            <a:off x="781616" y="341635"/>
            <a:ext cx="10628767" cy="742383"/>
          </a:xfrm>
        </p:spPr>
        <p:txBody>
          <a:bodyPr/>
          <a:lstStyle/>
          <a:p>
            <a:pPr algn="ctr"/>
            <a:r>
              <a:rPr lang="et-EE" altLang="et-EE" sz="3600" b="1" dirty="0"/>
              <a:t>Tallinna kriisilahendamise struktuur</a:t>
            </a:r>
          </a:p>
        </p:txBody>
      </p:sp>
      <p:sp>
        <p:nvSpPr>
          <p:cNvPr id="20483" name="Content Placeholder 2">
            <a:extLst>
              <a:ext uri="{FF2B5EF4-FFF2-40B4-BE49-F238E27FC236}">
                <a16:creationId xmlns:a16="http://schemas.microsoft.com/office/drawing/2014/main" id="{9FE6E855-348C-4E44-AB57-DE78B48E7DCD}"/>
              </a:ext>
            </a:extLst>
          </p:cNvPr>
          <p:cNvSpPr>
            <a:spLocks noGrp="1"/>
          </p:cNvSpPr>
          <p:nvPr>
            <p:ph idx="1"/>
          </p:nvPr>
        </p:nvSpPr>
        <p:spPr>
          <a:xfrm>
            <a:off x="453787" y="1084548"/>
            <a:ext cx="11160144" cy="5440078"/>
          </a:xfrm>
        </p:spPr>
        <p:txBody>
          <a:bodyPr/>
          <a:lstStyle/>
          <a:p>
            <a:pPr marL="539750" indent="-457200">
              <a:lnSpc>
                <a:spcPct val="100000"/>
              </a:lnSpc>
              <a:spcBef>
                <a:spcPct val="0"/>
              </a:spcBef>
              <a:spcAft>
                <a:spcPts val="600"/>
              </a:spcAft>
              <a:buFont typeface="Arial" panose="020B0604020202020204" pitchFamily="34" charset="0"/>
              <a:buChar char="•"/>
            </a:pPr>
            <a:endParaRPr lang="et-EE" altLang="et-EE" b="1" dirty="0">
              <a:latin typeface="Arial" panose="020B0604020202020204" pitchFamily="34" charset="0"/>
              <a:cs typeface="Arial" panose="020B0604020202020204" pitchFamily="34" charset="0"/>
            </a:endParaRPr>
          </a:p>
          <a:p>
            <a:pPr marL="539750" indent="-457200">
              <a:lnSpc>
                <a:spcPct val="100000"/>
              </a:lnSpc>
              <a:spcBef>
                <a:spcPct val="0"/>
              </a:spcBef>
              <a:spcAft>
                <a:spcPts val="600"/>
              </a:spcAft>
              <a:buFont typeface="Arial" panose="020B0604020202020204" pitchFamily="34" charset="0"/>
              <a:buChar char="•"/>
            </a:pPr>
            <a:endParaRPr lang="et-EE" altLang="et-EE" b="1" dirty="0">
              <a:latin typeface="Arial" panose="020B0604020202020204" pitchFamily="34" charset="0"/>
              <a:cs typeface="Arial" panose="020B0604020202020204" pitchFamily="34" charset="0"/>
            </a:endParaRPr>
          </a:p>
          <a:p>
            <a:pPr marL="539750" indent="-457200">
              <a:lnSpc>
                <a:spcPct val="100000"/>
              </a:lnSpc>
              <a:spcBef>
                <a:spcPct val="0"/>
              </a:spcBef>
              <a:spcAft>
                <a:spcPts val="600"/>
              </a:spcAft>
              <a:buFont typeface="Arial" panose="020B0604020202020204" pitchFamily="34" charset="0"/>
              <a:buChar char="•"/>
            </a:pPr>
            <a:r>
              <a:rPr lang="et-EE" altLang="et-EE" b="1" dirty="0">
                <a:latin typeface="Arial" panose="020B0604020202020204" pitchFamily="34" charset="0"/>
                <a:cs typeface="Arial" panose="020B0604020202020204" pitchFamily="34" charset="0"/>
              </a:rPr>
              <a:t>Tallinna Kriisireguleerimismeeskond – KRM 24/7 reageerib ja lahendab; </a:t>
            </a:r>
          </a:p>
          <a:p>
            <a:pPr marL="539750" indent="-457200">
              <a:lnSpc>
                <a:spcPct val="100000"/>
              </a:lnSpc>
              <a:spcBef>
                <a:spcPct val="0"/>
              </a:spcBef>
              <a:spcAft>
                <a:spcPts val="600"/>
              </a:spcAft>
              <a:buFont typeface="Arial" panose="020B0604020202020204" pitchFamily="34" charset="0"/>
              <a:buChar char="•"/>
            </a:pPr>
            <a:r>
              <a:rPr lang="et-EE" altLang="et-EE" dirty="0">
                <a:latin typeface="Arial" panose="020B0604020202020204" pitchFamily="34" charset="0"/>
                <a:cs typeface="Arial" panose="020B0604020202020204" pitchFamily="34" charset="0"/>
              </a:rPr>
              <a:t>Meeskonna juht on abilinnapea Tiit Terik;</a:t>
            </a:r>
          </a:p>
          <a:p>
            <a:pPr marL="539750" indent="-457200">
              <a:lnSpc>
                <a:spcPct val="100000"/>
              </a:lnSpc>
              <a:spcBef>
                <a:spcPct val="0"/>
              </a:spcBef>
              <a:spcAft>
                <a:spcPts val="600"/>
              </a:spcAft>
              <a:buFont typeface="Arial" panose="020B0604020202020204" pitchFamily="34" charset="0"/>
              <a:buChar char="•"/>
            </a:pPr>
            <a:r>
              <a:rPr lang="et-EE" altLang="et-EE" dirty="0">
                <a:latin typeface="Arial" panose="020B0604020202020204" pitchFamily="34" charset="0"/>
                <a:cs typeface="Arial" panose="020B0604020202020204" pitchFamily="34" charset="0"/>
              </a:rPr>
              <a:t>Meeskonnas on 6 põhiliiget ja 15 kaasatavat liiget ning 4 koostööpartnerit;</a:t>
            </a:r>
          </a:p>
          <a:p>
            <a:pPr marL="539750" indent="-457200">
              <a:lnSpc>
                <a:spcPct val="100000"/>
              </a:lnSpc>
              <a:spcBef>
                <a:spcPct val="0"/>
              </a:spcBef>
              <a:spcAft>
                <a:spcPts val="600"/>
              </a:spcAft>
              <a:buFont typeface="Arial" panose="020B0604020202020204" pitchFamily="34" charset="0"/>
              <a:buChar char="•"/>
            </a:pPr>
            <a:r>
              <a:rPr lang="et-EE" altLang="et-EE" dirty="0">
                <a:latin typeface="Arial" panose="020B0604020202020204" pitchFamily="34" charset="0"/>
                <a:cs typeface="Arial" panose="020B0604020202020204" pitchFamily="34" charset="0"/>
              </a:rPr>
              <a:t>tagab valmisoleku kriisi- või hädaolukorra lahendamiseks;</a:t>
            </a:r>
          </a:p>
          <a:p>
            <a:pPr marL="539750" indent="-457200">
              <a:lnSpc>
                <a:spcPct val="100000"/>
              </a:lnSpc>
              <a:spcBef>
                <a:spcPct val="0"/>
              </a:spcBef>
              <a:spcAft>
                <a:spcPts val="600"/>
              </a:spcAft>
              <a:buFont typeface="Arial" panose="020B0604020202020204" pitchFamily="34" charset="0"/>
              <a:buChar char="•"/>
            </a:pPr>
            <a:r>
              <a:rPr lang="et-EE" altLang="et-EE" dirty="0">
                <a:latin typeface="Arial" panose="020B0604020202020204" pitchFamily="34" charset="0"/>
                <a:cs typeface="Arial" panose="020B0604020202020204" pitchFamily="34" charset="0"/>
              </a:rPr>
              <a:t>Meeskond lahendab Tallinna häda- ja k</a:t>
            </a:r>
            <a:r>
              <a:rPr lang="fi-FI" altLang="et-EE" dirty="0">
                <a:latin typeface="Arial" panose="020B0604020202020204" pitchFamily="34" charset="0"/>
                <a:cs typeface="Arial" panose="020B0604020202020204" pitchFamily="34" charset="0"/>
              </a:rPr>
              <a:t>riisi</a:t>
            </a:r>
            <a:r>
              <a:rPr lang="et-EE" altLang="et-EE" dirty="0">
                <a:latin typeface="Arial" panose="020B0604020202020204" pitchFamily="34" charset="0"/>
                <a:cs typeface="Arial" panose="020B0604020202020204" pitchFamily="34" charset="0"/>
              </a:rPr>
              <a:t>olukordi, sh teostab elanikkonnakaitset, kaasates vajalikke linnaressursse, sh vabatahtlikke.</a:t>
            </a:r>
          </a:p>
          <a:p>
            <a:pPr marL="539750" indent="-457200">
              <a:lnSpc>
                <a:spcPct val="100000"/>
              </a:lnSpc>
              <a:spcBef>
                <a:spcPct val="0"/>
              </a:spcBef>
              <a:spcAft>
                <a:spcPts val="600"/>
              </a:spcAft>
              <a:buFont typeface="Arial" panose="020B0604020202020204" pitchFamily="34" charset="0"/>
              <a:buChar char="•"/>
            </a:pPr>
            <a:endParaRPr lang="fi-FI" altLang="et-EE" dirty="0">
              <a:latin typeface="Arial" panose="020B0604020202020204" pitchFamily="34" charset="0"/>
              <a:cs typeface="Arial" panose="020B0604020202020204" pitchFamily="34" charset="0"/>
            </a:endParaRPr>
          </a:p>
          <a:p>
            <a:pPr marL="539750" indent="-457200">
              <a:lnSpc>
                <a:spcPct val="100000"/>
              </a:lnSpc>
              <a:spcBef>
                <a:spcPct val="0"/>
              </a:spcBef>
              <a:spcAft>
                <a:spcPts val="600"/>
              </a:spcAft>
              <a:buFont typeface="Arial" panose="020B0604020202020204" pitchFamily="34" charset="0"/>
              <a:buChar char="•"/>
            </a:pPr>
            <a:endParaRPr lang="et-EE" altLang="et-EE" dirty="0">
              <a:latin typeface="Arial" panose="020B0604020202020204" pitchFamily="34" charset="0"/>
              <a:cs typeface="Arial" panose="020B0604020202020204" pitchFamily="34" charset="0"/>
            </a:endParaRPr>
          </a:p>
          <a:p>
            <a:pPr marL="892550" lvl="2" indent="0">
              <a:lnSpc>
                <a:spcPct val="100000"/>
              </a:lnSpc>
              <a:spcBef>
                <a:spcPct val="0"/>
              </a:spcBef>
              <a:buNone/>
            </a:pPr>
            <a:endParaRPr lang="et-EE" altLang="et-EE" sz="2600" dirty="0">
              <a:latin typeface="Arial" panose="020B0604020202020204" pitchFamily="34" charset="0"/>
              <a:cs typeface="Arial" panose="020B0604020202020204" pitchFamily="34" charset="0"/>
            </a:endParaRPr>
          </a:p>
          <a:p>
            <a:pPr marL="1079750" lvl="1" indent="-457200">
              <a:lnSpc>
                <a:spcPct val="100000"/>
              </a:lnSpc>
              <a:spcBef>
                <a:spcPct val="0"/>
              </a:spcBef>
              <a:buFont typeface="Wingdings" panose="05000000000000000000" pitchFamily="2" charset="2"/>
              <a:buChar char="§"/>
            </a:pPr>
            <a:endParaRPr lang="et-EE" altLang="et-EE" sz="26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E0659FCF-CFAD-4D36-AF42-C79688506C35}"/>
              </a:ext>
            </a:extLst>
          </p:cNvPr>
          <p:cNvSpPr>
            <a:spLocks noGrp="1"/>
          </p:cNvSpPr>
          <p:nvPr>
            <p:ph type="ftr" sz="quarter" idx="4294967295"/>
          </p:nvPr>
        </p:nvSpPr>
        <p:spPr>
          <a:xfrm>
            <a:off x="1703389" y="6524626"/>
            <a:ext cx="981075" cy="333375"/>
          </a:xfrm>
          <a:prstGeom prst="rect">
            <a:avLst/>
          </a:prstGeom>
        </p:spPr>
        <p:txBody>
          <a:bodyPr anchor="b"/>
          <a:lstStyle/>
          <a:p>
            <a:pPr algn="r">
              <a:defRPr/>
            </a:pPr>
            <a:endParaRPr lang="en-US" altLang="et-EE" sz="1200" dirty="0">
              <a:solidFill>
                <a:schemeClr val="tx1">
                  <a:lumMod val="65000"/>
                  <a:lumOff val="35000"/>
                </a:schemeClr>
              </a:solidFill>
            </a:endParaRPr>
          </a:p>
        </p:txBody>
      </p:sp>
      <p:sp>
        <p:nvSpPr>
          <p:cNvPr id="20485" name="Slide Number Placeholder 5">
            <a:extLst>
              <a:ext uri="{FF2B5EF4-FFF2-40B4-BE49-F238E27FC236}">
                <a16:creationId xmlns:a16="http://schemas.microsoft.com/office/drawing/2014/main" id="{F16FE100-40F2-49C7-A226-A13AEC7D78BE}"/>
              </a:ext>
            </a:extLst>
          </p:cNvPr>
          <p:cNvSpPr>
            <a:spLocks noGrp="1"/>
          </p:cNvSpPr>
          <p:nvPr>
            <p:ph type="sldNum" sz="quarter" idx="4294967295"/>
          </p:nvPr>
        </p:nvSpPr>
        <p:spPr bwMode="auto">
          <a:xfrm>
            <a:off x="1524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3C7CBF"/>
              </a:buClr>
              <a:buSzPct val="80000"/>
              <a:buFont typeface="Wingdings 2" panose="05020102010507070707" pitchFamily="18" charset="2"/>
              <a:buChar char=""/>
              <a:defRPr sz="2800">
                <a:solidFill>
                  <a:schemeClr val="tx1"/>
                </a:solidFill>
                <a:latin typeface="Calibri" panose="020F0502020204030204" pitchFamily="34" charset="0"/>
              </a:defRPr>
            </a:lvl1pPr>
            <a:lvl2pPr marL="742950" indent="-285750">
              <a:spcBef>
                <a:spcPts val="550"/>
              </a:spcBef>
              <a:buClr>
                <a:srgbClr val="43A756"/>
              </a:buClr>
              <a:buFont typeface="Arial" panose="020B0604020202020204" pitchFamily="34" charset="0"/>
              <a:buChar char="•"/>
              <a:defRPr sz="2200">
                <a:solidFill>
                  <a:schemeClr val="tx1"/>
                </a:solidFill>
                <a:latin typeface="Calibri" panose="020F0502020204030204" pitchFamily="34" charset="0"/>
              </a:defRPr>
            </a:lvl2pPr>
            <a:lvl3pPr marL="1143000" indent="-228600">
              <a:spcBef>
                <a:spcPct val="20000"/>
              </a:spcBef>
              <a:buClr>
                <a:srgbClr val="F5D130"/>
              </a:buClr>
              <a:buFont typeface="Wingdings 2" panose="05020102010507070707" pitchFamily="18" charset="2"/>
              <a:buChar char=""/>
              <a:defRPr>
                <a:solidFill>
                  <a:schemeClr val="tx1"/>
                </a:solidFill>
                <a:latin typeface="Calibri" panose="020F0502020204030204" pitchFamily="34" charset="0"/>
              </a:defRPr>
            </a:lvl3pPr>
            <a:lvl4pPr marL="1600200" indent="-228600">
              <a:spcBef>
                <a:spcPct val="20000"/>
              </a:spcBef>
              <a:buClr>
                <a:srgbClr val="B51946"/>
              </a:buClr>
              <a:buFont typeface="Wingdings 2" panose="05020102010507070707" pitchFamily="18" charset="2"/>
              <a:buChar char=""/>
              <a:defRPr sz="1600">
                <a:solidFill>
                  <a:schemeClr val="tx1"/>
                </a:solidFill>
                <a:latin typeface="Calibri" panose="020F0502020204030204" pitchFamily="34" charset="0"/>
              </a:defRPr>
            </a:lvl4pPr>
            <a:lvl5pPr marL="2057400" indent="-228600">
              <a:spcBef>
                <a:spcPct val="20000"/>
              </a:spcBef>
              <a:buClr>
                <a:schemeClr val="tx1"/>
              </a:buClr>
              <a:buFont typeface="Wingdings 2" panose="05020102010507070707" pitchFamily="18" charset="2"/>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1400">
                <a:solidFill>
                  <a:schemeClr val="tx1"/>
                </a:solidFill>
                <a:latin typeface="Calibri" panose="020F0502020204030204" pitchFamily="34" charset="0"/>
              </a:defRPr>
            </a:lvl9pPr>
          </a:lstStyle>
          <a:p>
            <a:pPr>
              <a:spcBef>
                <a:spcPct val="0"/>
              </a:spcBef>
              <a:buClrTx/>
              <a:buSzTx/>
              <a:buFontTx/>
              <a:buNone/>
            </a:pPr>
            <a:fld id="{F33FF4F2-D5FB-4C09-AB59-3EB02D258FB2}" type="slidenum">
              <a:rPr lang="en-US" altLang="et-EE" sz="1200">
                <a:solidFill>
                  <a:srgbClr val="595959"/>
                </a:solidFill>
              </a:rPr>
              <a:pPr>
                <a:spcBef>
                  <a:spcPct val="0"/>
                </a:spcBef>
                <a:buClrTx/>
                <a:buSzTx/>
                <a:buFontTx/>
                <a:buNone/>
              </a:pPr>
              <a:t>9</a:t>
            </a:fld>
            <a:endParaRPr lang="en-US" altLang="et-EE" sz="1200">
              <a:solidFill>
                <a:srgbClr val="595959"/>
              </a:solidFill>
            </a:endParaRPr>
          </a:p>
        </p:txBody>
      </p:sp>
    </p:spTree>
    <p:extLst>
      <p:ext uri="{BB962C8B-B14F-4D97-AF65-F5344CB8AC3E}">
        <p14:creationId xmlns:p14="http://schemas.microsoft.com/office/powerpoint/2010/main" val="1910169005"/>
      </p:ext>
    </p:extLst>
  </p:cSld>
  <p:clrMapOvr>
    <a:masterClrMapping/>
  </p:clrMapOvr>
</p:sld>
</file>

<file path=ppt/theme/theme1.xml><?xml version="1.0" encoding="utf-8"?>
<a:theme xmlns:a="http://schemas.openxmlformats.org/drawingml/2006/main" name="Office'i kujundus">
  <a:themeElements>
    <a:clrScheme name="Tallinn">
      <a:dk1>
        <a:srgbClr val="000000"/>
      </a:dk1>
      <a:lt1>
        <a:sysClr val="window" lastClr="FFFFFF"/>
      </a:lt1>
      <a:dk2>
        <a:srgbClr val="000000"/>
      </a:dk2>
      <a:lt2>
        <a:srgbClr val="FFFFFF"/>
      </a:lt2>
      <a:accent1>
        <a:srgbClr val="0072CE"/>
      </a:accent1>
      <a:accent2>
        <a:srgbClr val="EF3340"/>
      </a:accent2>
      <a:accent3>
        <a:srgbClr val="009639"/>
      </a:accent3>
      <a:accent4>
        <a:srgbClr val="F3D03E"/>
      </a:accent4>
      <a:accent5>
        <a:srgbClr val="575757"/>
      </a:accent5>
      <a:accent6>
        <a:srgbClr val="969696"/>
      </a:accent6>
      <a:hlink>
        <a:srgbClr val="0072CE"/>
      </a:hlink>
      <a:folHlink>
        <a:srgbClr val="0072CE"/>
      </a:folHlink>
    </a:clrScheme>
    <a:fontScheme name="Tallinn">
      <a:majorFont>
        <a:latin typeface="Lab Grotesque"/>
        <a:ea typeface=""/>
        <a:cs typeface=""/>
      </a:majorFont>
      <a:minorFont>
        <a:latin typeface="Lab 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12669</TotalTime>
  <Words>1071</Words>
  <Application>Microsoft Office PowerPoint</Application>
  <PresentationFormat>Widescreen</PresentationFormat>
  <Paragraphs>136</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Lab Grotesque</vt:lpstr>
      <vt:lpstr>Wingdings</vt:lpstr>
      <vt:lpstr>Office'i kujundus</vt:lpstr>
      <vt:lpstr>Tallinna Munitsipaalpolitsei Amet   Margo Irve  kriisivalmiduse sektori juht  </vt:lpstr>
      <vt:lpstr>Munitsipaalpolitsei tegevusvaldkonnad</vt:lpstr>
      <vt:lpstr>Kriisivalmiduse sektor </vt:lpstr>
      <vt:lpstr>KVS ülesanded</vt:lpstr>
      <vt:lpstr>Munitsipaalpolitsei amet</vt:lpstr>
      <vt:lpstr>Operatiivne teavitussüsteem</vt:lpstr>
      <vt:lpstr>Telegrupp IPCall v.2.0</vt:lpstr>
      <vt:lpstr>Tallinna kriisilahendamise struktuur</vt:lpstr>
      <vt:lpstr>Tallinna kriisilahendamise struktuur</vt:lpstr>
      <vt:lpstr>Tallinna linna kriisireguleerimine ja valmisolek</vt:lpstr>
      <vt:lpstr>Kriisikomisjoni esimees KRM juht KRM sekretär</vt:lpstr>
      <vt:lpstr>PowerPoint Presentation</vt:lpstr>
      <vt:lpstr>PowerPoint Presentation</vt:lpstr>
      <vt:lpstr>PowerPoint Presentation</vt:lpstr>
      <vt:lpstr>Tallinna kriisistaabi töökord </vt:lpstr>
      <vt:lpstr>Tallinna kriisistaabi töökord </vt:lpstr>
      <vt:lpstr>PowerPoint Presentation</vt:lpstr>
      <vt:lpstr>Tallinna kriisistaabi ülesanded</vt:lpstr>
      <vt:lpstr>Koostöö riigiasutustega hädaolukordade ennetamisel ja lahendamisel</vt:lpstr>
      <vt:lpstr>Mupo kui Tallinna evakuatsiooni-/varjumiskohtade teabehoidja ja kriisivaru hoidja. 2% elanikkonnast</vt:lpstr>
      <vt:lpstr>PowerPoint Presentation</vt:lpstr>
      <vt:lpstr>PowerPoint Presentation</vt:lpstr>
      <vt:lpstr>PowerPoint Presentation</vt:lpstr>
      <vt:lpstr>PowerPoint Presentation</vt:lpstr>
      <vt:lpstr>Kerksuskeskus </vt:lpstr>
      <vt:lpstr>PowerPoint Presentation</vt:lpstr>
      <vt:lpstr>Kriisivaru olemas evakuatsioonikohtade sisustamiseks Tallinnas </vt:lpstr>
      <vt:lpstr>Elanike kriisideks ettevalmistamine</vt:lpstr>
      <vt:lpstr>PowerPoint Presentation</vt:lpstr>
      <vt:lpstr>Oleme koos valmis!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Erkin Antov</dc:creator>
  <cp:lastModifiedBy>Margo Irve</cp:lastModifiedBy>
  <cp:revision>186</cp:revision>
  <cp:lastPrinted>2022-11-08T10:43:02Z</cp:lastPrinted>
  <dcterms:created xsi:type="dcterms:W3CDTF">2017-11-28T15:03:48Z</dcterms:created>
  <dcterms:modified xsi:type="dcterms:W3CDTF">2024-02-08T09:37:29Z</dcterms:modified>
</cp:coreProperties>
</file>