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54" r:id="rId2"/>
    <p:sldId id="642" r:id="rId3"/>
    <p:sldId id="644" r:id="rId4"/>
    <p:sldId id="639" r:id="rId5"/>
    <p:sldId id="645" r:id="rId6"/>
    <p:sldId id="647" r:id="rId7"/>
    <p:sldId id="652" r:id="rId8"/>
    <p:sldId id="649" r:id="rId9"/>
  </p:sldIdLst>
  <p:sldSz cx="12192000" cy="6858000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83" autoAdjust="0"/>
  </p:normalViewPr>
  <p:slideViewPr>
    <p:cSldViewPr snapToGrid="0">
      <p:cViewPr varScale="1">
        <p:scale>
          <a:sx n="120" d="100"/>
          <a:sy n="120" d="100"/>
        </p:scale>
        <p:origin x="4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5E0C-4100-45B9-A164-9D760827476B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869E-6398-4EF7-90D5-1DBA365CEA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51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5869E-6398-4EF7-90D5-1DBA365CEA5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08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98CD-6FA6-478C-D0BE-386D51BE8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1B8F2-D981-C5A4-BA2A-C9B8A0A74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DB0E6-9525-EE31-232C-BAA09C7B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C0D2-69C9-F2F9-8EB1-5C718DE5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9DA4-9D03-6036-AB00-C09273D2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267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EA5A-EB63-3D1B-3324-07DDDCF3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6DB7B-891D-89B6-99E3-29F6224C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65461-C23A-3C9D-4C2F-F1424C28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2CF7-0787-47D1-4F0B-EBFB8A64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A221A-BD6D-9ADE-FB92-1CCC3657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870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1AAD-5312-7029-6D31-58EB21A51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83B38-DD41-338B-793F-C853956B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A346F-5591-A650-75B5-AE0DA6E2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EFF4-BC74-39FB-BB4C-552CC55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7765-E3E7-E709-7B99-0F7130F1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583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itelslaid_Must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4E0E319-FFBE-47D0-95D5-D04D29C135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525" y="771524"/>
            <a:ext cx="4781550" cy="930277"/>
          </a:xfrm>
        </p:spPr>
        <p:txBody>
          <a:bodyPr anchor="t" anchorCtr="0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Tiitelleht</a:t>
            </a:r>
            <a:r>
              <a:rPr lang="fi-FI" dirty="0"/>
              <a:t>. </a:t>
            </a:r>
            <a:r>
              <a:rPr lang="fi-FI" dirty="0" err="1"/>
              <a:t>Mustritaustaga</a:t>
            </a:r>
            <a:r>
              <a:rPr lang="fi-FI" dirty="0"/>
              <a:t>, </a:t>
            </a:r>
            <a:r>
              <a:rPr lang="fi-FI" dirty="0" err="1"/>
              <a:t>Sel</a:t>
            </a:r>
            <a:r>
              <a:rPr lang="fi-FI" dirty="0"/>
              <a:t>  </a:t>
            </a:r>
            <a:r>
              <a:rPr lang="fi-FI" dirty="0" err="1"/>
              <a:t>juhul</a:t>
            </a:r>
            <a:r>
              <a:rPr lang="fi-FI" dirty="0"/>
              <a:t> on </a:t>
            </a:r>
            <a:r>
              <a:rPr lang="fi-FI" dirty="0" err="1"/>
              <a:t>pealkiri</a:t>
            </a:r>
            <a:r>
              <a:rPr lang="fi-FI" dirty="0"/>
              <a:t> </a:t>
            </a:r>
            <a:r>
              <a:rPr lang="fi-FI" dirty="0" err="1"/>
              <a:t>väiksem</a:t>
            </a:r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5D8F8AD-511C-4C05-96FC-042028E94B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525" y="5392738"/>
            <a:ext cx="3222625" cy="793750"/>
            <a:chOff x="486" y="3397"/>
            <a:chExt cx="2030" cy="50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D5AD7D9-6BF8-4863-BD64-0C30BE939E8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6" y="3397"/>
              <a:ext cx="203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38D07EF-F8E8-4365-8C41-A05936EE2E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" y="3462"/>
              <a:ext cx="289" cy="374"/>
            </a:xfrm>
            <a:custGeom>
              <a:avLst/>
              <a:gdLst>
                <a:gd name="T0" fmla="*/ 289 w 289"/>
                <a:gd name="T1" fmla="*/ 64 h 374"/>
                <a:gd name="T2" fmla="*/ 180 w 289"/>
                <a:gd name="T3" fmla="*/ 64 h 374"/>
                <a:gd name="T4" fmla="*/ 180 w 289"/>
                <a:gd name="T5" fmla="*/ 374 h 374"/>
                <a:gd name="T6" fmla="*/ 107 w 289"/>
                <a:gd name="T7" fmla="*/ 374 h 374"/>
                <a:gd name="T8" fmla="*/ 107 w 289"/>
                <a:gd name="T9" fmla="*/ 64 h 374"/>
                <a:gd name="T10" fmla="*/ 0 w 289"/>
                <a:gd name="T11" fmla="*/ 64 h 374"/>
                <a:gd name="T12" fmla="*/ 0 w 289"/>
                <a:gd name="T13" fmla="*/ 0 h 374"/>
                <a:gd name="T14" fmla="*/ 289 w 289"/>
                <a:gd name="T15" fmla="*/ 0 h 374"/>
                <a:gd name="T16" fmla="*/ 289 w 289"/>
                <a:gd name="T17" fmla="*/ 6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74">
                  <a:moveTo>
                    <a:pt x="289" y="64"/>
                  </a:moveTo>
                  <a:lnTo>
                    <a:pt x="180" y="64"/>
                  </a:lnTo>
                  <a:lnTo>
                    <a:pt x="180" y="374"/>
                  </a:lnTo>
                  <a:lnTo>
                    <a:pt x="107" y="374"/>
                  </a:lnTo>
                  <a:lnTo>
                    <a:pt x="107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3273456-3539-4AAD-B7B9-5B199A5330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72" y="3555"/>
              <a:ext cx="240" cy="289"/>
            </a:xfrm>
            <a:custGeom>
              <a:avLst/>
              <a:gdLst>
                <a:gd name="T0" fmla="*/ 83 w 83"/>
                <a:gd name="T1" fmla="*/ 34 h 99"/>
                <a:gd name="T2" fmla="*/ 83 w 83"/>
                <a:gd name="T3" fmla="*/ 96 h 99"/>
                <a:gd name="T4" fmla="*/ 62 w 83"/>
                <a:gd name="T5" fmla="*/ 96 h 99"/>
                <a:gd name="T6" fmla="*/ 62 w 83"/>
                <a:gd name="T7" fmla="*/ 86 h 99"/>
                <a:gd name="T8" fmla="*/ 32 w 83"/>
                <a:gd name="T9" fmla="*/ 99 h 99"/>
                <a:gd name="T10" fmla="*/ 0 w 83"/>
                <a:gd name="T11" fmla="*/ 72 h 99"/>
                <a:gd name="T12" fmla="*/ 39 w 83"/>
                <a:gd name="T13" fmla="*/ 40 h 99"/>
                <a:gd name="T14" fmla="*/ 61 w 83"/>
                <a:gd name="T15" fmla="*/ 36 h 99"/>
                <a:gd name="T16" fmla="*/ 61 w 83"/>
                <a:gd name="T17" fmla="*/ 34 h 99"/>
                <a:gd name="T18" fmla="*/ 44 w 83"/>
                <a:gd name="T19" fmla="*/ 20 h 99"/>
                <a:gd name="T20" fmla="*/ 29 w 83"/>
                <a:gd name="T21" fmla="*/ 23 h 99"/>
                <a:gd name="T22" fmla="*/ 15 w 83"/>
                <a:gd name="T23" fmla="*/ 35 h 99"/>
                <a:gd name="T24" fmla="*/ 0 w 83"/>
                <a:gd name="T25" fmla="*/ 21 h 99"/>
                <a:gd name="T26" fmla="*/ 43 w 83"/>
                <a:gd name="T27" fmla="*/ 1 h 99"/>
                <a:gd name="T28" fmla="*/ 83 w 83"/>
                <a:gd name="T29" fmla="*/ 34 h 99"/>
                <a:gd name="T30" fmla="*/ 61 w 83"/>
                <a:gd name="T31" fmla="*/ 58 h 99"/>
                <a:gd name="T32" fmla="*/ 61 w 83"/>
                <a:gd name="T33" fmla="*/ 53 h 99"/>
                <a:gd name="T34" fmla="*/ 45 w 83"/>
                <a:gd name="T35" fmla="*/ 56 h 99"/>
                <a:gd name="T36" fmla="*/ 22 w 83"/>
                <a:gd name="T37" fmla="*/ 71 h 99"/>
                <a:gd name="T38" fmla="*/ 36 w 83"/>
                <a:gd name="T39" fmla="*/ 80 h 99"/>
                <a:gd name="T40" fmla="*/ 61 w 83"/>
                <a:gd name="T41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99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6A6B2527-E4EC-4DFC-A3A2-B6C740CDE7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6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2FF579E4-9593-4C45-A11C-E7D97B4224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9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574D4EE-0509-4A2D-8E2F-A78B7C983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2" y="3462"/>
              <a:ext cx="67" cy="374"/>
            </a:xfrm>
            <a:custGeom>
              <a:avLst/>
              <a:gdLst>
                <a:gd name="T0" fmla="*/ 67 w 67"/>
                <a:gd name="T1" fmla="*/ 64 h 374"/>
                <a:gd name="T2" fmla="*/ 0 w 67"/>
                <a:gd name="T3" fmla="*/ 64 h 374"/>
                <a:gd name="T4" fmla="*/ 0 w 67"/>
                <a:gd name="T5" fmla="*/ 0 h 374"/>
                <a:gd name="T6" fmla="*/ 67 w 67"/>
                <a:gd name="T7" fmla="*/ 0 h 374"/>
                <a:gd name="T8" fmla="*/ 67 w 67"/>
                <a:gd name="T9" fmla="*/ 64 h 374"/>
                <a:gd name="T10" fmla="*/ 67 w 67"/>
                <a:gd name="T11" fmla="*/ 374 h 374"/>
                <a:gd name="T12" fmla="*/ 0 w 67"/>
                <a:gd name="T13" fmla="*/ 374 h 374"/>
                <a:gd name="T14" fmla="*/ 0 w 67"/>
                <a:gd name="T15" fmla="*/ 105 h 374"/>
                <a:gd name="T16" fmla="*/ 67 w 67"/>
                <a:gd name="T17" fmla="*/ 105 h 374"/>
                <a:gd name="T18" fmla="*/ 67 w 67"/>
                <a:gd name="T1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74">
                  <a:moveTo>
                    <a:pt x="67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64"/>
                  </a:lnTo>
                  <a:close/>
                  <a:moveTo>
                    <a:pt x="67" y="374"/>
                  </a:moveTo>
                  <a:lnTo>
                    <a:pt x="0" y="374"/>
                  </a:lnTo>
                  <a:lnTo>
                    <a:pt x="0" y="105"/>
                  </a:lnTo>
                  <a:lnTo>
                    <a:pt x="67" y="105"/>
                  </a:lnTo>
                  <a:lnTo>
                    <a:pt x="67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F36D7E6-640E-4A83-8CF5-286186DB5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5" y="3555"/>
              <a:ext cx="237" cy="281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6FB6C73-C497-44D9-88C3-2C4BF22E61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" y="3555"/>
              <a:ext cx="237" cy="281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DCBC183-669D-4524-9D66-F91E9410A9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552"/>
              <a:ext cx="350" cy="100"/>
            </a:xfrm>
            <a:custGeom>
              <a:avLst/>
              <a:gdLst>
                <a:gd name="T0" fmla="*/ 91 w 121"/>
                <a:gd name="T1" fmla="*/ 15 h 34"/>
                <a:gd name="T2" fmla="*/ 53 w 121"/>
                <a:gd name="T3" fmla="*/ 3 h 34"/>
                <a:gd name="T4" fmla="*/ 0 w 121"/>
                <a:gd name="T5" fmla="*/ 3 h 34"/>
                <a:gd name="T6" fmla="*/ 0 w 121"/>
                <a:gd name="T7" fmla="*/ 23 h 34"/>
                <a:gd name="T8" fmla="*/ 80 w 121"/>
                <a:gd name="T9" fmla="*/ 19 h 34"/>
                <a:gd name="T10" fmla="*/ 121 w 121"/>
                <a:gd name="T11" fmla="*/ 34 h 34"/>
                <a:gd name="T12" fmla="*/ 121 w 121"/>
                <a:gd name="T13" fmla="*/ 19 h 34"/>
                <a:gd name="T14" fmla="*/ 91 w 121"/>
                <a:gd name="T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4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6FF893F-BD34-4666-AA87-C9F3E9CAE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652"/>
              <a:ext cx="350" cy="87"/>
            </a:xfrm>
            <a:custGeom>
              <a:avLst/>
              <a:gdLst>
                <a:gd name="T0" fmla="*/ 121 w 121"/>
                <a:gd name="T1" fmla="*/ 10 h 30"/>
                <a:gd name="T2" fmla="*/ 80 w 121"/>
                <a:gd name="T3" fmla="*/ 0 h 30"/>
                <a:gd name="T4" fmla="*/ 0 w 121"/>
                <a:gd name="T5" fmla="*/ 9 h 30"/>
                <a:gd name="T6" fmla="*/ 0 w 121"/>
                <a:gd name="T7" fmla="*/ 25 h 30"/>
                <a:gd name="T8" fmla="*/ 1 w 121"/>
                <a:gd name="T9" fmla="*/ 30 h 30"/>
                <a:gd name="T10" fmla="*/ 53 w 121"/>
                <a:gd name="T11" fmla="*/ 22 h 30"/>
                <a:gd name="T12" fmla="*/ 121 w 121"/>
                <a:gd name="T13" fmla="*/ 17 h 30"/>
                <a:gd name="T14" fmla="*/ 121 w 121"/>
                <a:gd name="T1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0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F53CCAB-B3ED-46E5-AC9C-73449D2F6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" y="3739"/>
              <a:ext cx="333" cy="158"/>
            </a:xfrm>
            <a:custGeom>
              <a:avLst/>
              <a:gdLst>
                <a:gd name="T0" fmla="*/ 0 w 115"/>
                <a:gd name="T1" fmla="*/ 17 h 54"/>
                <a:gd name="T2" fmla="*/ 4 w 115"/>
                <a:gd name="T3" fmla="*/ 23 h 54"/>
                <a:gd name="T4" fmla="*/ 55 w 115"/>
                <a:gd name="T5" fmla="*/ 54 h 54"/>
                <a:gd name="T6" fmla="*/ 55 w 115"/>
                <a:gd name="T7" fmla="*/ 54 h 54"/>
                <a:gd name="T8" fmla="*/ 106 w 115"/>
                <a:gd name="T9" fmla="*/ 23 h 54"/>
                <a:gd name="T10" fmla="*/ 112 w 115"/>
                <a:gd name="T11" fmla="*/ 12 h 54"/>
                <a:gd name="T12" fmla="*/ 115 w 115"/>
                <a:gd name="T13" fmla="*/ 2 h 54"/>
                <a:gd name="T14" fmla="*/ 115 w 115"/>
                <a:gd name="T15" fmla="*/ 0 h 54"/>
                <a:gd name="T16" fmla="*/ 0 w 115"/>
                <a:gd name="T1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4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DCFB7A0-D16C-428E-B801-D34D6C7DB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470"/>
              <a:ext cx="350" cy="91"/>
            </a:xfrm>
            <a:custGeom>
              <a:avLst/>
              <a:gdLst>
                <a:gd name="T0" fmla="*/ 51 w 121"/>
                <a:gd name="T1" fmla="*/ 9 h 31"/>
                <a:gd name="T2" fmla="*/ 0 w 121"/>
                <a:gd name="T3" fmla="*/ 0 h 31"/>
                <a:gd name="T4" fmla="*/ 0 w 121"/>
                <a:gd name="T5" fmla="*/ 13 h 31"/>
                <a:gd name="T6" fmla="*/ 44 w 121"/>
                <a:gd name="T7" fmla="*/ 19 h 31"/>
                <a:gd name="T8" fmla="*/ 61 w 121"/>
                <a:gd name="T9" fmla="*/ 24 h 31"/>
                <a:gd name="T10" fmla="*/ 121 w 121"/>
                <a:gd name="T11" fmla="*/ 31 h 31"/>
                <a:gd name="T12" fmla="*/ 121 w 121"/>
                <a:gd name="T13" fmla="*/ 15 h 31"/>
                <a:gd name="T14" fmla="*/ 51 w 121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CB57CC2-3829-4C8C-9FA4-8FA8C0FDB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400"/>
              <a:ext cx="350" cy="67"/>
            </a:xfrm>
            <a:custGeom>
              <a:avLst/>
              <a:gdLst>
                <a:gd name="T0" fmla="*/ 61 w 121"/>
                <a:gd name="T1" fmla="*/ 0 h 23"/>
                <a:gd name="T2" fmla="*/ 61 w 121"/>
                <a:gd name="T3" fmla="*/ 0 h 23"/>
                <a:gd name="T4" fmla="*/ 0 w 121"/>
                <a:gd name="T5" fmla="*/ 7 h 23"/>
                <a:gd name="T6" fmla="*/ 0 w 121"/>
                <a:gd name="T7" fmla="*/ 13 h 23"/>
                <a:gd name="T8" fmla="*/ 121 w 121"/>
                <a:gd name="T9" fmla="*/ 23 h 23"/>
                <a:gd name="T10" fmla="*/ 121 w 121"/>
                <a:gd name="T11" fmla="*/ 7 h 23"/>
                <a:gd name="T12" fmla="*/ 61 w 1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3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lt 20">
            <a:extLst>
              <a:ext uri="{FF2B5EF4-FFF2-40B4-BE49-F238E27FC236}">
                <a16:creationId xmlns:a16="http://schemas.microsoft.com/office/drawing/2014/main" id="{CCCDF00E-96BF-4014-AC91-37CB18477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0"/>
            <a:ext cx="6096000" cy="66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3381020-7BFD-49ED-B5A5-430ECDD64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4" y="771524"/>
            <a:ext cx="10715625" cy="964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Selline</a:t>
            </a:r>
            <a:r>
              <a:rPr lang="en-US" dirty="0"/>
              <a:t> on </a:t>
            </a:r>
            <a:r>
              <a:rPr lang="en-US" dirty="0" err="1"/>
              <a:t>tektiga</a:t>
            </a:r>
            <a:r>
              <a:rPr lang="en-US" dirty="0"/>
              <a:t> </a:t>
            </a:r>
            <a:r>
              <a:rPr lang="en-US" dirty="0" err="1"/>
              <a:t>lehekülg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B871770-08E3-4784-AE05-838735A7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00B9-F1AC-4BEB-8655-57D0A3575FD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1231241-89CB-4062-BD29-360675129A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524" y="6280625"/>
            <a:ext cx="1352551" cy="332502"/>
            <a:chOff x="486" y="3935"/>
            <a:chExt cx="960" cy="23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01CECDE-7AA5-40A9-ABEA-8381B28E67C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6" y="3935"/>
              <a:ext cx="96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B3430B1-252A-4966-AC2C-33D42BC204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4008"/>
              <a:ext cx="165" cy="47"/>
            </a:xfrm>
            <a:custGeom>
              <a:avLst/>
              <a:gdLst>
                <a:gd name="T0" fmla="*/ 91 w 121"/>
                <a:gd name="T1" fmla="*/ 15 h 34"/>
                <a:gd name="T2" fmla="*/ 53 w 121"/>
                <a:gd name="T3" fmla="*/ 3 h 34"/>
                <a:gd name="T4" fmla="*/ 0 w 121"/>
                <a:gd name="T5" fmla="*/ 3 h 34"/>
                <a:gd name="T6" fmla="*/ 0 w 121"/>
                <a:gd name="T7" fmla="*/ 23 h 34"/>
                <a:gd name="T8" fmla="*/ 80 w 121"/>
                <a:gd name="T9" fmla="*/ 19 h 34"/>
                <a:gd name="T10" fmla="*/ 121 w 121"/>
                <a:gd name="T11" fmla="*/ 34 h 34"/>
                <a:gd name="T12" fmla="*/ 121 w 121"/>
                <a:gd name="T13" fmla="*/ 19 h 34"/>
                <a:gd name="T14" fmla="*/ 91 w 121"/>
                <a:gd name="T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4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178288A-4C1B-4023-A97B-839916596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4055"/>
              <a:ext cx="165" cy="42"/>
            </a:xfrm>
            <a:custGeom>
              <a:avLst/>
              <a:gdLst>
                <a:gd name="T0" fmla="*/ 121 w 121"/>
                <a:gd name="T1" fmla="*/ 10 h 30"/>
                <a:gd name="T2" fmla="*/ 80 w 121"/>
                <a:gd name="T3" fmla="*/ 0 h 30"/>
                <a:gd name="T4" fmla="*/ 0 w 121"/>
                <a:gd name="T5" fmla="*/ 9 h 30"/>
                <a:gd name="T6" fmla="*/ 0 w 121"/>
                <a:gd name="T7" fmla="*/ 25 h 30"/>
                <a:gd name="T8" fmla="*/ 1 w 121"/>
                <a:gd name="T9" fmla="*/ 30 h 30"/>
                <a:gd name="T10" fmla="*/ 53 w 121"/>
                <a:gd name="T11" fmla="*/ 22 h 30"/>
                <a:gd name="T12" fmla="*/ 121 w 121"/>
                <a:gd name="T13" fmla="*/ 17 h 30"/>
                <a:gd name="T14" fmla="*/ 121 w 121"/>
                <a:gd name="T1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0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12E0970-FFE1-4F84-8F7E-D0428589D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" y="4097"/>
              <a:ext cx="157" cy="74"/>
            </a:xfrm>
            <a:custGeom>
              <a:avLst/>
              <a:gdLst>
                <a:gd name="T0" fmla="*/ 0 w 115"/>
                <a:gd name="T1" fmla="*/ 17 h 54"/>
                <a:gd name="T2" fmla="*/ 4 w 115"/>
                <a:gd name="T3" fmla="*/ 23 h 54"/>
                <a:gd name="T4" fmla="*/ 55 w 115"/>
                <a:gd name="T5" fmla="*/ 54 h 54"/>
                <a:gd name="T6" fmla="*/ 55 w 115"/>
                <a:gd name="T7" fmla="*/ 54 h 54"/>
                <a:gd name="T8" fmla="*/ 106 w 115"/>
                <a:gd name="T9" fmla="*/ 23 h 54"/>
                <a:gd name="T10" fmla="*/ 112 w 115"/>
                <a:gd name="T11" fmla="*/ 12 h 54"/>
                <a:gd name="T12" fmla="*/ 115 w 115"/>
                <a:gd name="T13" fmla="*/ 2 h 54"/>
                <a:gd name="T14" fmla="*/ 115 w 115"/>
                <a:gd name="T15" fmla="*/ 0 h 54"/>
                <a:gd name="T16" fmla="*/ 0 w 115"/>
                <a:gd name="T1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4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B3BFE8C-536E-41BE-8BE2-228898B16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970"/>
              <a:ext cx="165" cy="42"/>
            </a:xfrm>
            <a:custGeom>
              <a:avLst/>
              <a:gdLst>
                <a:gd name="T0" fmla="*/ 51 w 121"/>
                <a:gd name="T1" fmla="*/ 9 h 31"/>
                <a:gd name="T2" fmla="*/ 0 w 121"/>
                <a:gd name="T3" fmla="*/ 0 h 31"/>
                <a:gd name="T4" fmla="*/ 0 w 121"/>
                <a:gd name="T5" fmla="*/ 13 h 31"/>
                <a:gd name="T6" fmla="*/ 44 w 121"/>
                <a:gd name="T7" fmla="*/ 19 h 31"/>
                <a:gd name="T8" fmla="*/ 61 w 121"/>
                <a:gd name="T9" fmla="*/ 24 h 31"/>
                <a:gd name="T10" fmla="*/ 121 w 121"/>
                <a:gd name="T11" fmla="*/ 31 h 31"/>
                <a:gd name="T12" fmla="*/ 121 w 121"/>
                <a:gd name="T13" fmla="*/ 15 h 31"/>
                <a:gd name="T14" fmla="*/ 51 w 121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7CACBD9-A4CF-47DB-BB94-905D0DB0E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" y="3936"/>
              <a:ext cx="165" cy="32"/>
            </a:xfrm>
            <a:custGeom>
              <a:avLst/>
              <a:gdLst>
                <a:gd name="T0" fmla="*/ 61 w 121"/>
                <a:gd name="T1" fmla="*/ 0 h 23"/>
                <a:gd name="T2" fmla="*/ 61 w 121"/>
                <a:gd name="T3" fmla="*/ 0 h 23"/>
                <a:gd name="T4" fmla="*/ 0 w 121"/>
                <a:gd name="T5" fmla="*/ 7 h 23"/>
                <a:gd name="T6" fmla="*/ 0 w 121"/>
                <a:gd name="T7" fmla="*/ 13 h 23"/>
                <a:gd name="T8" fmla="*/ 121 w 121"/>
                <a:gd name="T9" fmla="*/ 23 h 23"/>
                <a:gd name="T10" fmla="*/ 121 w 121"/>
                <a:gd name="T11" fmla="*/ 7 h 23"/>
                <a:gd name="T12" fmla="*/ 61 w 1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3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179B728-61D0-49E2-861D-901915B72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" y="3965"/>
              <a:ext cx="137" cy="177"/>
            </a:xfrm>
            <a:custGeom>
              <a:avLst/>
              <a:gdLst>
                <a:gd name="T0" fmla="*/ 137 w 137"/>
                <a:gd name="T1" fmla="*/ 31 h 177"/>
                <a:gd name="T2" fmla="*/ 85 w 137"/>
                <a:gd name="T3" fmla="*/ 31 h 177"/>
                <a:gd name="T4" fmla="*/ 85 w 137"/>
                <a:gd name="T5" fmla="*/ 177 h 177"/>
                <a:gd name="T6" fmla="*/ 50 w 137"/>
                <a:gd name="T7" fmla="*/ 177 h 177"/>
                <a:gd name="T8" fmla="*/ 50 w 137"/>
                <a:gd name="T9" fmla="*/ 31 h 177"/>
                <a:gd name="T10" fmla="*/ 0 w 137"/>
                <a:gd name="T11" fmla="*/ 31 h 177"/>
                <a:gd name="T12" fmla="*/ 0 w 137"/>
                <a:gd name="T13" fmla="*/ 0 h 177"/>
                <a:gd name="T14" fmla="*/ 137 w 137"/>
                <a:gd name="T15" fmla="*/ 0 h 177"/>
                <a:gd name="T16" fmla="*/ 137 w 137"/>
                <a:gd name="T17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77">
                  <a:moveTo>
                    <a:pt x="137" y="31"/>
                  </a:moveTo>
                  <a:lnTo>
                    <a:pt x="85" y="31"/>
                  </a:lnTo>
                  <a:lnTo>
                    <a:pt x="85" y="177"/>
                  </a:lnTo>
                  <a:lnTo>
                    <a:pt x="50" y="177"/>
                  </a:lnTo>
                  <a:lnTo>
                    <a:pt x="5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F9A7945-CC70-40D8-9030-93DE5BC29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8" y="4010"/>
              <a:ext cx="113" cy="136"/>
            </a:xfrm>
            <a:custGeom>
              <a:avLst/>
              <a:gdLst>
                <a:gd name="T0" fmla="*/ 83 w 83"/>
                <a:gd name="T1" fmla="*/ 34 h 99"/>
                <a:gd name="T2" fmla="*/ 83 w 83"/>
                <a:gd name="T3" fmla="*/ 96 h 99"/>
                <a:gd name="T4" fmla="*/ 62 w 83"/>
                <a:gd name="T5" fmla="*/ 96 h 99"/>
                <a:gd name="T6" fmla="*/ 62 w 83"/>
                <a:gd name="T7" fmla="*/ 86 h 99"/>
                <a:gd name="T8" fmla="*/ 32 w 83"/>
                <a:gd name="T9" fmla="*/ 99 h 99"/>
                <a:gd name="T10" fmla="*/ 0 w 83"/>
                <a:gd name="T11" fmla="*/ 72 h 99"/>
                <a:gd name="T12" fmla="*/ 39 w 83"/>
                <a:gd name="T13" fmla="*/ 40 h 99"/>
                <a:gd name="T14" fmla="*/ 61 w 83"/>
                <a:gd name="T15" fmla="*/ 36 h 99"/>
                <a:gd name="T16" fmla="*/ 61 w 83"/>
                <a:gd name="T17" fmla="*/ 34 h 99"/>
                <a:gd name="T18" fmla="*/ 44 w 83"/>
                <a:gd name="T19" fmla="*/ 20 h 99"/>
                <a:gd name="T20" fmla="*/ 29 w 83"/>
                <a:gd name="T21" fmla="*/ 23 h 99"/>
                <a:gd name="T22" fmla="*/ 15 w 83"/>
                <a:gd name="T23" fmla="*/ 35 h 99"/>
                <a:gd name="T24" fmla="*/ 0 w 83"/>
                <a:gd name="T25" fmla="*/ 21 h 99"/>
                <a:gd name="T26" fmla="*/ 43 w 83"/>
                <a:gd name="T27" fmla="*/ 1 h 99"/>
                <a:gd name="T28" fmla="*/ 83 w 83"/>
                <a:gd name="T29" fmla="*/ 34 h 99"/>
                <a:gd name="T30" fmla="*/ 61 w 83"/>
                <a:gd name="T31" fmla="*/ 58 h 99"/>
                <a:gd name="T32" fmla="*/ 61 w 83"/>
                <a:gd name="T33" fmla="*/ 53 h 99"/>
                <a:gd name="T34" fmla="*/ 45 w 83"/>
                <a:gd name="T35" fmla="*/ 56 h 99"/>
                <a:gd name="T36" fmla="*/ 22 w 83"/>
                <a:gd name="T37" fmla="*/ 71 h 99"/>
                <a:gd name="T38" fmla="*/ 36 w 83"/>
                <a:gd name="T39" fmla="*/ 80 h 99"/>
                <a:gd name="T40" fmla="*/ 61 w 83"/>
                <a:gd name="T41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99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38EDE05-E371-4465-8D02-C8B2B201E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2" y="3965"/>
              <a:ext cx="31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E80CABB8-3F96-4185-8EFE-7182110C97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4" y="3965"/>
              <a:ext cx="32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62F1E3D-0E37-4AE3-9E5B-9EC23AF86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7" y="3965"/>
              <a:ext cx="32" cy="177"/>
            </a:xfrm>
            <a:custGeom>
              <a:avLst/>
              <a:gdLst>
                <a:gd name="T0" fmla="*/ 32 w 32"/>
                <a:gd name="T1" fmla="*/ 31 h 177"/>
                <a:gd name="T2" fmla="*/ 0 w 32"/>
                <a:gd name="T3" fmla="*/ 31 h 177"/>
                <a:gd name="T4" fmla="*/ 0 w 32"/>
                <a:gd name="T5" fmla="*/ 0 h 177"/>
                <a:gd name="T6" fmla="*/ 32 w 32"/>
                <a:gd name="T7" fmla="*/ 0 h 177"/>
                <a:gd name="T8" fmla="*/ 32 w 32"/>
                <a:gd name="T9" fmla="*/ 31 h 177"/>
                <a:gd name="T10" fmla="*/ 32 w 32"/>
                <a:gd name="T11" fmla="*/ 177 h 177"/>
                <a:gd name="T12" fmla="*/ 0 w 32"/>
                <a:gd name="T13" fmla="*/ 177 h 177"/>
                <a:gd name="T14" fmla="*/ 0 w 32"/>
                <a:gd name="T15" fmla="*/ 50 h 177"/>
                <a:gd name="T16" fmla="*/ 32 w 32"/>
                <a:gd name="T17" fmla="*/ 50 h 177"/>
                <a:gd name="T18" fmla="*/ 32 w 32"/>
                <a:gd name="T1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77">
                  <a:moveTo>
                    <a:pt x="32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1"/>
                  </a:lnTo>
                  <a:close/>
                  <a:moveTo>
                    <a:pt x="32" y="177"/>
                  </a:moveTo>
                  <a:lnTo>
                    <a:pt x="0" y="177"/>
                  </a:lnTo>
                  <a:lnTo>
                    <a:pt x="0" y="50"/>
                  </a:lnTo>
                  <a:lnTo>
                    <a:pt x="32" y="50"/>
                  </a:lnTo>
                  <a:lnTo>
                    <a:pt x="32" y="177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56491C0-2556-46C2-860D-1FA1F8FA2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0" y="4010"/>
              <a:ext cx="112" cy="132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22D2D5E-86D7-424D-AE01-291672A60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2" y="4010"/>
              <a:ext cx="113" cy="132"/>
            </a:xfrm>
            <a:custGeom>
              <a:avLst/>
              <a:gdLst>
                <a:gd name="T0" fmla="*/ 82 w 82"/>
                <a:gd name="T1" fmla="*/ 33 h 96"/>
                <a:gd name="T2" fmla="*/ 82 w 82"/>
                <a:gd name="T3" fmla="*/ 96 h 96"/>
                <a:gd name="T4" fmla="*/ 59 w 82"/>
                <a:gd name="T5" fmla="*/ 96 h 96"/>
                <a:gd name="T6" fmla="*/ 59 w 82"/>
                <a:gd name="T7" fmla="*/ 40 h 96"/>
                <a:gd name="T8" fmla="*/ 42 w 82"/>
                <a:gd name="T9" fmla="*/ 21 h 96"/>
                <a:gd name="T10" fmla="*/ 23 w 82"/>
                <a:gd name="T11" fmla="*/ 39 h 96"/>
                <a:gd name="T12" fmla="*/ 23 w 82"/>
                <a:gd name="T13" fmla="*/ 40 h 96"/>
                <a:gd name="T14" fmla="*/ 23 w 82"/>
                <a:gd name="T15" fmla="*/ 96 h 96"/>
                <a:gd name="T16" fmla="*/ 0 w 82"/>
                <a:gd name="T17" fmla="*/ 96 h 96"/>
                <a:gd name="T18" fmla="*/ 0 w 82"/>
                <a:gd name="T19" fmla="*/ 4 h 96"/>
                <a:gd name="T20" fmla="*/ 22 w 82"/>
                <a:gd name="T21" fmla="*/ 4 h 96"/>
                <a:gd name="T22" fmla="*/ 22 w 82"/>
                <a:gd name="T23" fmla="*/ 14 h 96"/>
                <a:gd name="T24" fmla="*/ 49 w 82"/>
                <a:gd name="T25" fmla="*/ 1 h 96"/>
                <a:gd name="T26" fmla="*/ 82 w 82"/>
                <a:gd name="T27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6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7B0F8FF1-DA66-427A-8E30-D0AF8EE52A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394" y="2013665"/>
            <a:ext cx="10715624" cy="407281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t-EE" dirty="0"/>
              <a:t>Redigeerige juhteksemplari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D8BD-A927-A56C-FDDB-DBCA8D71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CC5E-07DE-0B4A-8EE9-9BEFB0DC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0DE6-C67A-5172-C99B-B9CBA137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412D-A4C0-F158-F5D2-BB517A4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4F0C-6370-7A2C-91D9-75E59064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953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B2BF-97D6-2307-A05F-6A3CC918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218B6-C7CA-6605-DCFD-6678790F0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A34B-C45E-8C9E-22F0-C43E1D2F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1BB68-8C66-3A3C-676B-E9FF4412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61F7-4BA7-A115-AE14-E7C0C57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74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CF04-34BA-EFCE-8AE1-445A5542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6C40-0BF6-80AD-456C-EDF1ED53C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F5EEA-54AE-A174-4007-56DC050EC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8D881-1D9B-A838-3927-EB719630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EEB3-9118-40E0-825D-EC551099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9C881-1287-C979-0427-B479B0AB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35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7B0B-3254-7BDD-9961-C698767E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401C1-0BBD-66A3-3730-B25D8C4AE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20396-47ED-004C-2B6A-034A3B84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503E8-0AA2-3B08-A861-ED80B7FB7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1FE01-3B5D-1062-5B73-3E430566B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F1EEF-ABA0-9425-5050-3422E7A1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C810A-B6D5-5EC9-13C6-B479CCF4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84E7A-30BE-CEEC-9529-81EBC59D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74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3B91-033D-5E17-D9CC-17D9D5CF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76167-4099-0216-3315-C250E1AF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FA024-FBCD-A861-B48F-EFE7A89B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E3BEB-F84B-95BC-158C-440B345C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413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CE029-FD75-1D79-17F5-D25C9514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F562B-5997-480E-A555-7D8881FA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BD1AF-405A-7CE8-8D84-2137DB2E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019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DE7E-93B1-F23A-B222-0F859873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7B32-8FEE-6EE2-9D35-6C0DA0F2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2FDC5-A0B0-ECF2-BDEF-967F58AE6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B565E-0E6C-57B9-0072-2B14E243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80935-2FD1-145C-1258-4184A14C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093DB-3CB2-8839-4870-8CBD1918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5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59ED-F46B-E550-4DC8-153903A8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C046C-E4FB-BED1-DBB8-155CEDD7B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57CE0-522E-CDB4-4BFB-B95257254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A7B8-5E9C-A984-6909-3465219D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24B37-FC4D-C785-F935-3021A576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3E39C-8744-69DF-A7A5-ED7AE474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77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63E7B-7C38-6F64-3822-36794F89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1E3F2-82BB-F047-2FA7-85CAE7FB2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A20C-A560-A98F-4483-0B23AAA19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767F-DAF2-438B-8376-1465630D6B15}" type="datetimeFigureOut">
              <a:rPr lang="et-EE" smtClean="0"/>
              <a:t>12.02.2024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BD983-4A7A-E922-A9EB-2D03B7867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CF2D-A10C-469F-B529-65889143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BDBC-77A9-4FD1-A033-5A44F5875D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18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F7AB3D-DDBA-4F01-8750-9B012A0EE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4" y="771524"/>
            <a:ext cx="10036175" cy="930277"/>
          </a:xfrm>
        </p:spPr>
        <p:txBody>
          <a:bodyPr anchor="t">
            <a:normAutofit fontScale="90000"/>
          </a:bodyPr>
          <a:lstStyle/>
          <a:p>
            <a:br>
              <a:rPr lang="et-EE" sz="1300" b="1" dirty="0"/>
            </a:br>
            <a:br>
              <a:rPr lang="et-EE" sz="1300" b="1" dirty="0"/>
            </a:br>
            <a:br>
              <a:rPr lang="et-EE" sz="1300" dirty="0"/>
            </a:br>
            <a:br>
              <a:rPr lang="et-EE" sz="1300" dirty="0"/>
            </a:br>
            <a:br>
              <a:rPr lang="et-EE" sz="1300" dirty="0"/>
            </a:br>
            <a:endParaRPr lang="en-US" sz="13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A6496A-5210-6F93-A532-7EB75F1AA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7818"/>
            <a:ext cx="12192000" cy="5001491"/>
          </a:xfrm>
        </p:spPr>
        <p:txBody>
          <a:bodyPr>
            <a:normAutofit lnSpcReduction="10000"/>
          </a:bodyPr>
          <a:lstStyle/>
          <a:p>
            <a:pPr algn="ctr"/>
            <a:r>
              <a:rPr lang="et-EE" sz="3200" dirty="0"/>
              <a:t>08.02 KRIISIMURDJATE I KOHTUMINE</a:t>
            </a:r>
          </a:p>
          <a:p>
            <a:pPr algn="ctr"/>
            <a:r>
              <a:rPr lang="et-EE" sz="3200" dirty="0"/>
              <a:t>Päevakava</a:t>
            </a:r>
          </a:p>
          <a:p>
            <a:pPr algn="ctr"/>
            <a:endParaRPr lang="et-EE" dirty="0"/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3200" b="0" i="0" u="none" strike="noStrike" kern="1200" dirty="0">
                <a:solidFill>
                  <a:srgbClr val="000000"/>
                </a:solidFill>
                <a:effectLst/>
              </a:rPr>
              <a:t>13.00 – 13.15 Sissejuhatus</a:t>
            </a:r>
            <a:endParaRPr lang="et-EE" sz="3200" b="0" i="0" u="none" strike="noStrike" dirty="0">
              <a:effectLst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3200" b="0" i="0" u="none" strike="noStrike" kern="1200" dirty="0">
                <a:solidFill>
                  <a:srgbClr val="000000"/>
                </a:solidFill>
                <a:effectLst/>
              </a:rPr>
              <a:t>13.15 – 14.30 </a:t>
            </a:r>
            <a:r>
              <a:rPr lang="fi-FI" sz="3200" b="0" i="0" u="none" strike="noStrike" kern="1200" dirty="0">
                <a:solidFill>
                  <a:srgbClr val="000000"/>
                </a:solidFill>
                <a:effectLst/>
              </a:rPr>
              <a:t>KOV </a:t>
            </a:r>
            <a:r>
              <a:rPr lang="fi-FI" sz="3200" b="0" i="0" u="none" strike="noStrike" kern="1200" dirty="0" err="1">
                <a:solidFill>
                  <a:srgbClr val="000000"/>
                </a:solidFill>
                <a:effectLst/>
              </a:rPr>
              <a:t>ülesanded</a:t>
            </a:r>
            <a:r>
              <a:rPr lang="fi-FI" sz="3200" b="0" i="0" u="none" strike="noStrike" kern="1200" dirty="0">
                <a:solidFill>
                  <a:srgbClr val="000000"/>
                </a:solidFill>
                <a:effectLst/>
              </a:rPr>
              <a:t> ja </a:t>
            </a:r>
            <a:r>
              <a:rPr lang="fi-FI" sz="3200" b="0" i="0" u="none" strike="noStrike" kern="1200" dirty="0" err="1">
                <a:solidFill>
                  <a:srgbClr val="000000"/>
                </a:solidFill>
                <a:effectLst/>
              </a:rPr>
              <a:t>kriisireguleerimine</a:t>
            </a:r>
            <a:r>
              <a:rPr lang="fi-FI" sz="3200" b="0" i="0" u="none" strike="noStrike" kern="1200" dirty="0">
                <a:solidFill>
                  <a:srgbClr val="000000"/>
                </a:solidFill>
                <a:effectLst/>
              </a:rPr>
              <a:t> </a:t>
            </a:r>
            <a:r>
              <a:rPr lang="fi-FI" sz="3200" b="0" i="0" u="none" strike="noStrike" kern="1200" dirty="0" err="1">
                <a:solidFill>
                  <a:srgbClr val="000000"/>
                </a:solidFill>
                <a:effectLst/>
              </a:rPr>
              <a:t>Tallinnas</a:t>
            </a:r>
            <a:r>
              <a:rPr lang="et-EE" sz="3200" b="0" i="0" u="none" strike="noStrike" kern="1200" dirty="0">
                <a:solidFill>
                  <a:srgbClr val="000000"/>
                </a:solidFill>
                <a:effectLst/>
              </a:rPr>
              <a:t> – Margo Irve</a:t>
            </a:r>
            <a:endParaRPr lang="et-EE" sz="3200" b="0" i="0" u="none" strike="noStrike" dirty="0">
              <a:effectLst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3200" b="0" i="0" u="none" strike="noStrike" kern="1200" dirty="0">
                <a:solidFill>
                  <a:srgbClr val="000000"/>
                </a:solidFill>
                <a:effectLst/>
              </a:rPr>
              <a:t>14.30 – 15.00 Mõttetöö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3200" b="0" i="0" u="none" strike="noStrike" kern="1200" dirty="0">
                <a:solidFill>
                  <a:srgbClr val="000000"/>
                </a:solidFill>
                <a:effectLst/>
              </a:rPr>
              <a:t>15.00 – 15.30 KOHVIPAUS </a:t>
            </a:r>
            <a:endParaRPr lang="et-EE" sz="3200" b="0" i="0" u="none" strike="noStrike" dirty="0">
              <a:effectLst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3200" b="0" i="0" u="none" strike="noStrike" kern="1200" dirty="0">
                <a:solidFill>
                  <a:srgbClr val="000000"/>
                </a:solidFill>
                <a:effectLst/>
              </a:rPr>
              <a:t>15.30 – 16.00 </a:t>
            </a:r>
            <a:r>
              <a:rPr lang="nl-NL" sz="3200" b="0" i="0" u="none" strike="noStrike" kern="1200" dirty="0">
                <a:solidFill>
                  <a:srgbClr val="000000"/>
                </a:solidFill>
                <a:effectLst/>
              </a:rPr>
              <a:t>Vabatahtlik tegevus – Lauri Luide, Vabaühenduste Liit </a:t>
            </a:r>
            <a:endParaRPr lang="et-EE" sz="3200" b="0" i="0" u="none" strike="noStrike" dirty="0">
              <a:effectLst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3200" b="0" i="0" u="none" strike="noStrike" kern="1200" dirty="0">
                <a:solidFill>
                  <a:srgbClr val="000000"/>
                </a:solidFill>
                <a:effectLst/>
              </a:rPr>
              <a:t>16.00 – 17.00 Kriisimurdjate koolitusplaan, ootused, rollid – Margo Irve, Tiina Laube</a:t>
            </a:r>
            <a:endParaRPr lang="et-EE" sz="3200" b="0" i="0" u="none" strike="noStrike" dirty="0">
              <a:effectLst/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9BB28-A336-8557-0408-F5CBC213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CF043-BA15-A6DE-BFD1-C85AD6C36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0433D-AD56-B0AE-0A46-E1839607D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0" y="-686"/>
            <a:ext cx="12193220" cy="68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F7AB3D-DDBA-4F01-8750-9B012A0EE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523"/>
            <a:ext cx="6096000" cy="4444534"/>
          </a:xfrm>
        </p:spPr>
        <p:txBody>
          <a:bodyPr>
            <a:normAutofit fontScale="90000"/>
          </a:bodyPr>
          <a:lstStyle/>
          <a:p>
            <a:pPr algn="ctr"/>
            <a:br>
              <a:rPr lang="et-EE" sz="4000" b="1" dirty="0"/>
            </a:br>
            <a:br>
              <a:rPr lang="et-EE" sz="4000" b="1" dirty="0"/>
            </a:br>
            <a:r>
              <a:rPr lang="et-EE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KRIISIMURDJA</a:t>
            </a:r>
            <a:br>
              <a:rPr lang="et-EE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t-EE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t-EE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t-EE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t-EE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08.02.2024</a:t>
            </a:r>
            <a:br>
              <a:rPr lang="et-EE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t-EE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44A35-F087-D20C-7EAA-46DEE4EC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" y="3323645"/>
            <a:ext cx="3578087" cy="2706613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Kes on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kriisimurdja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3D39F-C87A-3EE6-D95C-5CDA0074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2" y="160349"/>
            <a:ext cx="11216173" cy="24675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AA4D-2ED8-15F3-8D0E-C8D9EA6CE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9061" y="2627907"/>
            <a:ext cx="8292742" cy="3775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800" dirty="0">
                <a:effectLst/>
              </a:rPr>
              <a:t>Tallinna </a:t>
            </a:r>
            <a:r>
              <a:rPr lang="et-EE" sz="2800" noProof="1">
                <a:effectLst/>
              </a:rPr>
              <a:t>asutuse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töötaja</a:t>
            </a:r>
            <a:r>
              <a:rPr lang="en-US" sz="2800" dirty="0">
                <a:effectLst/>
              </a:rPr>
              <a:t>;</a:t>
            </a:r>
          </a:p>
          <a:p>
            <a:pPr marL="0"/>
            <a:r>
              <a:rPr lang="en-US" sz="2800" dirty="0" err="1">
                <a:effectLst/>
              </a:rPr>
              <a:t>sisemine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motivatsioon</a:t>
            </a:r>
            <a:r>
              <a:rPr lang="en-US" sz="2800" dirty="0">
                <a:effectLst/>
              </a:rPr>
              <a:t> ja </a:t>
            </a:r>
            <a:r>
              <a:rPr lang="en-US" sz="2800" dirty="0" err="1">
                <a:effectLst/>
              </a:rPr>
              <a:t>ressurss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oma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panuse</a:t>
            </a:r>
            <a:r>
              <a:rPr lang="en-US" sz="2800" dirty="0">
                <a:effectLst/>
              </a:rPr>
              <a:t> </a:t>
            </a:r>
            <a:r>
              <a:rPr lang="et-EE" sz="2800" dirty="0"/>
              <a:t>								</a:t>
            </a:r>
            <a:r>
              <a:rPr lang="en-US" sz="2800" dirty="0" err="1">
                <a:effectLst/>
              </a:rPr>
              <a:t>andmiseks</a:t>
            </a:r>
            <a:r>
              <a:rPr lang="et-EE" sz="2800" dirty="0">
                <a:effectLst/>
              </a:rPr>
              <a:t>;</a:t>
            </a:r>
          </a:p>
          <a:p>
            <a:pPr marL="0"/>
            <a:r>
              <a:rPr lang="et-EE" sz="2800" dirty="0"/>
              <a:t>s</a:t>
            </a:r>
            <a:r>
              <a:rPr lang="en-US" sz="2800" dirty="0" err="1">
                <a:effectLst/>
              </a:rPr>
              <a:t>tressitaluvus</a:t>
            </a:r>
            <a:r>
              <a:rPr lang="et-EE" sz="2800" dirty="0"/>
              <a:t>;</a:t>
            </a:r>
          </a:p>
          <a:p>
            <a:r>
              <a:rPr lang="en-US" sz="2800" dirty="0" err="1">
                <a:effectLst/>
              </a:rPr>
              <a:t>empaatia</a:t>
            </a:r>
            <a:r>
              <a:rPr lang="en-US" sz="2800" dirty="0">
                <a:effectLst/>
              </a:rPr>
              <a:t>- ja </a:t>
            </a:r>
            <a:r>
              <a:rPr lang="en-US" sz="2800" dirty="0" err="1">
                <a:effectLst/>
              </a:rPr>
              <a:t>koostöövõime</a:t>
            </a:r>
            <a:r>
              <a:rPr lang="en-US" sz="2800" dirty="0">
                <a:effectLst/>
              </a:rPr>
              <a:t>;</a:t>
            </a:r>
          </a:p>
          <a:p>
            <a:r>
              <a:rPr lang="en-US" sz="2800" dirty="0" err="1"/>
              <a:t>isikuomadused</a:t>
            </a:r>
            <a:r>
              <a:rPr lang="en-US" sz="2800" dirty="0"/>
              <a:t>, mis </a:t>
            </a:r>
            <a:r>
              <a:rPr lang="en-US" sz="2800" dirty="0" err="1"/>
              <a:t>aitavad</a:t>
            </a:r>
            <a:r>
              <a:rPr lang="en-US" sz="2800" dirty="0"/>
              <a:t> </a:t>
            </a:r>
            <a:r>
              <a:rPr lang="en-US" sz="2800" dirty="0" err="1"/>
              <a:t>kriisiolukordades</a:t>
            </a:r>
            <a:r>
              <a:rPr lang="en-US" sz="2800" dirty="0"/>
              <a:t> </a:t>
            </a:r>
            <a:r>
              <a:rPr lang="en-US" sz="2800" dirty="0" err="1"/>
              <a:t>rahu</a:t>
            </a:r>
            <a:r>
              <a:rPr lang="en-US" sz="2800" dirty="0"/>
              <a:t> </a:t>
            </a:r>
            <a:r>
              <a:rPr lang="en-US" sz="2800" dirty="0" err="1"/>
              <a:t>säilitada</a:t>
            </a:r>
            <a:r>
              <a:rPr lang="en-US" sz="2800" dirty="0"/>
              <a:t> </a:t>
            </a:r>
            <a:r>
              <a:rPr lang="en-US" sz="2800" dirty="0" err="1"/>
              <a:t>ning</a:t>
            </a:r>
            <a:r>
              <a:rPr lang="en-US" sz="2800" dirty="0"/>
              <a:t> </a:t>
            </a:r>
            <a:r>
              <a:rPr lang="en-US" sz="2800" dirty="0" err="1"/>
              <a:t>tulla</a:t>
            </a:r>
            <a:r>
              <a:rPr lang="en-US" sz="2800" dirty="0"/>
              <a:t> </a:t>
            </a:r>
            <a:r>
              <a:rPr lang="en-US" sz="2800" dirty="0" err="1"/>
              <a:t>toime</a:t>
            </a:r>
            <a:r>
              <a:rPr lang="en-US" sz="2800" dirty="0"/>
              <a:t> </a:t>
            </a:r>
            <a:r>
              <a:rPr lang="en-US" sz="2800" dirty="0" err="1"/>
              <a:t>iseendaga</a:t>
            </a:r>
            <a:r>
              <a:rPr lang="en-US" sz="2800" dirty="0"/>
              <a:t> ja </a:t>
            </a:r>
            <a:r>
              <a:rPr lang="en-US" sz="2800" dirty="0" err="1"/>
              <a:t>abistada</a:t>
            </a:r>
            <a:r>
              <a:rPr lang="en-US" sz="2800" dirty="0"/>
              <a:t> </a:t>
            </a:r>
            <a:r>
              <a:rPr lang="en-US" sz="2800" dirty="0" err="1"/>
              <a:t>teisi</a:t>
            </a:r>
            <a:r>
              <a:rPr lang="en-US" sz="2800" dirty="0"/>
              <a:t>.  </a:t>
            </a:r>
            <a:endParaRPr lang="en-US" sz="2800" dirty="0">
              <a:effectLst/>
            </a:endParaRPr>
          </a:p>
          <a:p>
            <a:endParaRPr lang="en-US" sz="1600" dirty="0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F889-2FD4-9704-B26F-AAEE8DA3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3752849"/>
            <a:ext cx="4930219" cy="2452687"/>
          </a:xfrm>
        </p:spPr>
        <p:txBody>
          <a:bodyPr anchor="ctr">
            <a:noAutofit/>
          </a:bodyPr>
          <a:lstStyle/>
          <a:p>
            <a:r>
              <a:rPr lang="et-EE" sz="6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Miks on kriisimurdjaid vaja?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21633-C7E2-EFD9-D7FD-046D4E72A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80" b="1169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59373-7DC5-A651-BC11-3A688C2C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442" y="3710613"/>
            <a:ext cx="7365558" cy="30672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t-EE" sz="3600" b="1" spc="25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Tallinna vabatahtlike reservi peamiseks ülesandeks on tagada kohaliku omavalitsuse teenuste toimepidevus ka kriiside ajal. 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66625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AF889-2FD4-9704-B26F-AAEE8DA3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" y="0"/>
            <a:ext cx="6854024" cy="1566407"/>
          </a:xfrm>
        </p:spPr>
        <p:txBody>
          <a:bodyPr>
            <a:noAutofit/>
          </a:bodyPr>
          <a:lstStyle/>
          <a:p>
            <a:r>
              <a:rPr lang="et-EE" sz="3600" b="1" dirty="0">
                <a:cs typeface="Times New Roman" panose="02020603050405020304" pitchFamily="18" charset="0"/>
              </a:rPr>
              <a:t>Kus saavad kriisimurdjad </a:t>
            </a:r>
            <a:br>
              <a:rPr lang="et-EE" sz="3600" b="1" dirty="0">
                <a:cs typeface="Times New Roman" panose="02020603050405020304" pitchFamily="18" charset="0"/>
              </a:rPr>
            </a:br>
            <a:r>
              <a:rPr lang="et-EE" sz="3600" b="1" dirty="0">
                <a:cs typeface="Times New Roman" panose="02020603050405020304" pitchFamily="18" charset="0"/>
              </a:rPr>
              <a:t>abiks olla?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59373-7DC5-A651-BC11-3A688C2C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93" y="1359673"/>
            <a:ext cx="5335325" cy="5498327"/>
          </a:xfrm>
        </p:spPr>
        <p:txBody>
          <a:bodyPr>
            <a:normAutofit fontScale="85000" lnSpcReduction="20000"/>
          </a:bodyPr>
          <a:lstStyle/>
          <a:p>
            <a:r>
              <a:rPr lang="et-EE" b="1" spc="25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t-EE" b="1" spc="25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vakuatsioonikohtades,</a:t>
            </a:r>
          </a:p>
          <a:p>
            <a:r>
              <a:rPr lang="et-EE" b="1" spc="25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kriisistaabis,</a:t>
            </a:r>
          </a:p>
          <a:p>
            <a:r>
              <a:rPr lang="et-EE" b="1" spc="25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kerksuskeskuses</a:t>
            </a:r>
            <a:r>
              <a:rPr lang="et-EE" b="1" spc="25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t-EE" b="1" spc="25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liikluse korraldamisel,</a:t>
            </a:r>
          </a:p>
          <a:p>
            <a:r>
              <a:rPr lang="et-EE" sz="2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territooriumil viibivate isikute kriisiolukorrast teavitamisel,</a:t>
            </a:r>
          </a:p>
          <a:p>
            <a:r>
              <a:rPr lang="et-EE" sz="2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lastehoius,</a:t>
            </a:r>
          </a:p>
          <a:p>
            <a:r>
              <a:rPr lang="et-EE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et-EE" sz="2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oidupakkide ja vee jaotamisel, jne.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t-EE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</a:t>
            </a:r>
            <a:r>
              <a:rPr lang="et-EE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oduteenuse korraldamine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t-EE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t-EE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äljaspool kodu ööpäevaringse </a:t>
            </a:r>
            <a:r>
              <a:rPr lang="et-EE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üldhooldusteenuse</a:t>
            </a:r>
            <a:r>
              <a:rPr lang="et-EE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korraldamine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t-EE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t-EE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sendusteenuse korraldamine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t-EE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et-EE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urvakoduteenuse korraldamine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t-EE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t-EE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arjupaigateenuse korraldamine</a:t>
            </a:r>
          </a:p>
          <a:p>
            <a:endParaRPr lang="et-EE" sz="28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endParaRPr lang="et-EE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endParaRPr lang="et-E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17D66-103A-851D-BB14-86D27CCD1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8" r="15410" b="1"/>
          <a:stretch/>
        </p:blipFill>
        <p:spPr>
          <a:xfrm>
            <a:off x="5788550" y="1"/>
            <a:ext cx="6403450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65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A7DAA-967A-9FCD-4A32-4FD2811E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731" y="-405353"/>
            <a:ext cx="5108017" cy="2356701"/>
          </a:xfrm>
        </p:spPr>
        <p:txBody>
          <a:bodyPr>
            <a:normAutofit/>
          </a:bodyPr>
          <a:lstStyle/>
          <a:p>
            <a:r>
              <a:rPr lang="et-EE" sz="3700" b="1" dirty="0"/>
              <a:t>Mida kriisimurdjaks olemine annab?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843FA-C0DF-7712-7672-D139F9AE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6" r="16113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85CCA-1E26-0A4D-859E-48A1728D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07" y="1725105"/>
            <a:ext cx="5184742" cy="4996205"/>
          </a:xfrm>
        </p:spPr>
        <p:txBody>
          <a:bodyPr>
            <a:no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Saad aidata teisi inimesi</a:t>
            </a:r>
          </a:p>
          <a:p>
            <a:r>
              <a:rPr lang="et-EE" dirty="0">
                <a:solidFill>
                  <a:schemeClr val="accent1"/>
                </a:solidFill>
              </a:rPr>
              <a:t>Saad uusi tuttavaid</a:t>
            </a:r>
          </a:p>
          <a:p>
            <a:r>
              <a:rPr lang="et-EE" dirty="0">
                <a:solidFill>
                  <a:schemeClr val="accent1"/>
                </a:solidFill>
              </a:rPr>
              <a:t>Saada uusi teadmisi ja oskusi, et olla ise paremini kriisideks valmis</a:t>
            </a:r>
          </a:p>
          <a:p>
            <a:r>
              <a:rPr lang="et-EE" dirty="0">
                <a:solidFill>
                  <a:schemeClr val="accent1"/>
                </a:solidFill>
              </a:rPr>
              <a:t>Tunda ennast ühiskonnas vajalikuna</a:t>
            </a:r>
          </a:p>
          <a:p>
            <a:r>
              <a:rPr lang="et-EE" dirty="0">
                <a:solidFill>
                  <a:schemeClr val="accent1"/>
                </a:solidFill>
              </a:rPr>
              <a:t>Panna ennast uues valdkonnas proovile</a:t>
            </a:r>
          </a:p>
          <a:p>
            <a:r>
              <a:rPr lang="et-EE" dirty="0">
                <a:solidFill>
                  <a:schemeClr val="accent1"/>
                </a:solidFill>
              </a:rPr>
              <a:t>Jagada oma erialaseid teadmisi ja oskuseid</a:t>
            </a:r>
          </a:p>
        </p:txBody>
      </p:sp>
    </p:spTree>
    <p:extLst>
      <p:ext uri="{BB962C8B-B14F-4D97-AF65-F5344CB8AC3E}">
        <p14:creationId xmlns:p14="http://schemas.microsoft.com/office/powerpoint/2010/main" val="376204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3E954-F948-BBDA-8835-69A0D47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chemeClr val="accent1"/>
                </a:solidFill>
              </a:rPr>
              <a:t>Mida ootame kriisimurdjalt?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60A0-B40D-C96D-1D1A-8CE488AC6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2149311"/>
            <a:ext cx="4314771" cy="4421171"/>
          </a:xfrm>
        </p:spPr>
        <p:txBody>
          <a:bodyPr>
            <a:normAutofit/>
          </a:bodyPr>
          <a:lstStyle/>
          <a:p>
            <a:r>
              <a:rPr lang="et-EE" sz="3200" dirty="0"/>
              <a:t>Osalemist koolitustel, õppustel ja harjutustel</a:t>
            </a:r>
          </a:p>
          <a:p>
            <a:pPr marL="0" indent="0">
              <a:buNone/>
            </a:pPr>
            <a:endParaRPr lang="et-EE" sz="3200" dirty="0"/>
          </a:p>
          <a:p>
            <a:r>
              <a:rPr lang="et-EE" sz="3200" dirty="0"/>
              <a:t>SMS teavitustele reageerimist</a:t>
            </a:r>
          </a:p>
          <a:p>
            <a:pPr marL="0" indent="0">
              <a:buNone/>
            </a:pPr>
            <a:endParaRPr lang="et-EE" sz="3200" dirty="0"/>
          </a:p>
          <a:p>
            <a:r>
              <a:rPr lang="et-EE" sz="3200" dirty="0"/>
              <a:t>„Kodutöödele“ vastamist</a:t>
            </a:r>
          </a:p>
        </p:txBody>
      </p:sp>
    </p:spTree>
    <p:extLst>
      <p:ext uri="{BB962C8B-B14F-4D97-AF65-F5344CB8AC3E}">
        <p14:creationId xmlns:p14="http://schemas.microsoft.com/office/powerpoint/2010/main" val="389536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4724-E835-2FE4-7FB9-B5EFE6B7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AEE591-AE3D-DC35-25EF-BB315EE3C3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sz="6000" b="1" dirty="0" err="1">
                <a:solidFill>
                  <a:schemeClr val="accent1"/>
                </a:solidFill>
              </a:rPr>
              <a:t>Tänan</a:t>
            </a:r>
            <a:r>
              <a:rPr lang="en-US" sz="6000" b="1" dirty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7C2A1-90A9-112D-DFA6-23113795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23" y="359535"/>
            <a:ext cx="6840305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10994</TotalTime>
  <Words>244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 </vt:lpstr>
      <vt:lpstr>  KRIISIMURDJA     08.02.2024     </vt:lpstr>
      <vt:lpstr> Kes on kriisimurdja?</vt:lpstr>
      <vt:lpstr>Miks on kriisimurdjaid vaja?</vt:lpstr>
      <vt:lpstr>Kus saavad kriisimurdjad  abiks olla?</vt:lpstr>
      <vt:lpstr>Mida kriisimurdjaks olemine annab?</vt:lpstr>
      <vt:lpstr>Mida ootame kriisimurdjalt?</vt:lpstr>
      <vt:lpstr>PowerPoint Presentation</vt:lpstr>
    </vt:vector>
  </TitlesOfParts>
  <Company>Tallinna Strateegikeskus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KRIISIMURJAD KOOLITUSPLAAN   Tiina Laube 08.01.2024</dc:title>
  <dc:creator>Tiina Laube</dc:creator>
  <cp:lastModifiedBy>Tiina Laube</cp:lastModifiedBy>
  <cp:revision>108</cp:revision>
  <cp:lastPrinted>2024-01-18T09:46:39Z</cp:lastPrinted>
  <dcterms:created xsi:type="dcterms:W3CDTF">2024-01-02T08:06:53Z</dcterms:created>
  <dcterms:modified xsi:type="dcterms:W3CDTF">2024-02-12T12:38:00Z</dcterms:modified>
</cp:coreProperties>
</file>